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52"/>
  </p:notesMasterIdLst>
  <p:sldIdLst>
    <p:sldId id="278" r:id="rId2"/>
    <p:sldId id="258" r:id="rId3"/>
    <p:sldId id="276" r:id="rId4"/>
    <p:sldId id="259" r:id="rId5"/>
    <p:sldId id="260" r:id="rId6"/>
    <p:sldId id="256" r:id="rId7"/>
    <p:sldId id="261" r:id="rId8"/>
    <p:sldId id="277" r:id="rId9"/>
    <p:sldId id="262" r:id="rId10"/>
    <p:sldId id="263" r:id="rId11"/>
    <p:sldId id="264" r:id="rId12"/>
    <p:sldId id="265" r:id="rId13"/>
    <p:sldId id="266" r:id="rId14"/>
    <p:sldId id="267" r:id="rId15"/>
    <p:sldId id="268" r:id="rId16"/>
    <p:sldId id="273" r:id="rId17"/>
    <p:sldId id="269" r:id="rId18"/>
    <p:sldId id="270" r:id="rId19"/>
    <p:sldId id="271" r:id="rId20"/>
    <p:sldId id="274" r:id="rId21"/>
    <p:sldId id="275" r:id="rId22"/>
    <p:sldId id="306" r:id="rId23"/>
    <p:sldId id="272"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388" y="2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6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iagrams/_rels/data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iagrams/_rels/drawing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79E8E5-72C1-4236-806C-BD155BF500BB}"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en-US"/>
        </a:p>
      </dgm:t>
    </dgm:pt>
    <dgm:pt modelId="{C00151B7-EAA4-4CF3-84DE-1DA48AC24888}">
      <dgm:prSet/>
      <dgm:spPr/>
      <dgm:t>
        <a:bodyPr/>
        <a:lstStyle/>
        <a:p>
          <a:pPr rtl="0"/>
          <a:r>
            <a:rPr lang="en-US" b="1" dirty="0"/>
            <a:t>“Recruitment is the process of looking for prospective employees and stimulating and encouraging them to apply for the job.” – (</a:t>
          </a:r>
          <a:r>
            <a:rPr lang="en-US" b="1" dirty="0" err="1"/>
            <a:t>Flippo</a:t>
          </a:r>
          <a:r>
            <a:rPr lang="en-US" b="1" dirty="0"/>
            <a:t> EB,1980)</a:t>
          </a:r>
        </a:p>
      </dgm:t>
    </dgm:pt>
    <dgm:pt modelId="{33A398B4-0F54-4A43-83CF-6C959DB83997}" type="parTrans" cxnId="{DB2FF99B-1121-48FB-9D8B-C1B6ECEF99C4}">
      <dgm:prSet/>
      <dgm:spPr/>
      <dgm:t>
        <a:bodyPr/>
        <a:lstStyle/>
        <a:p>
          <a:endParaRPr lang="en-US"/>
        </a:p>
      </dgm:t>
    </dgm:pt>
    <dgm:pt modelId="{763F927A-FE35-477F-90CE-6FAD94E2BBBF}" type="sibTrans" cxnId="{DB2FF99B-1121-48FB-9D8B-C1B6ECEF99C4}">
      <dgm:prSet/>
      <dgm:spPr/>
      <dgm:t>
        <a:bodyPr/>
        <a:lstStyle/>
        <a:p>
          <a:endParaRPr lang="en-US"/>
        </a:p>
      </dgm:t>
    </dgm:pt>
    <dgm:pt modelId="{3D637929-9110-49C3-A7CA-D19CCF9044AF}">
      <dgm:prSet/>
      <dgm:spPr/>
      <dgm:t>
        <a:bodyPr/>
        <a:lstStyle/>
        <a:p>
          <a:pPr algn="ctr" rtl="0"/>
          <a:r>
            <a:rPr lang="en-US" b="1" dirty="0"/>
            <a:t>“Recruitment is a process to discover the sources of manpower to meet the requirements of the staffing schedule and to employ effective measures for attracting that manpower in adequate numbers to facilitate effective selection of an efficient working force.” -</a:t>
          </a:r>
        </a:p>
        <a:p>
          <a:pPr algn="ctr" rtl="0"/>
          <a:r>
            <a:rPr lang="en-US" b="1" dirty="0"/>
            <a:t> (Yoder D, et al1972)</a:t>
          </a:r>
        </a:p>
      </dgm:t>
    </dgm:pt>
    <dgm:pt modelId="{544E6FD1-48FA-4FDC-A51B-F9D84664823D}" type="parTrans" cxnId="{17C544D6-D033-4CE2-BE39-9149DEC9CCE1}">
      <dgm:prSet/>
      <dgm:spPr/>
      <dgm:t>
        <a:bodyPr/>
        <a:lstStyle/>
        <a:p>
          <a:endParaRPr lang="en-US"/>
        </a:p>
      </dgm:t>
    </dgm:pt>
    <dgm:pt modelId="{F1860007-7628-48E0-AB88-17228AA30E3C}" type="sibTrans" cxnId="{17C544D6-D033-4CE2-BE39-9149DEC9CCE1}">
      <dgm:prSet/>
      <dgm:spPr/>
      <dgm:t>
        <a:bodyPr/>
        <a:lstStyle/>
        <a:p>
          <a:endParaRPr lang="en-US"/>
        </a:p>
      </dgm:t>
    </dgm:pt>
    <dgm:pt modelId="{62D246FD-A454-4D4B-BD73-E9D28A7E7152}" type="pres">
      <dgm:prSet presAssocID="{7879E8E5-72C1-4236-806C-BD155BF500BB}" presName="compositeShape" presStyleCnt="0">
        <dgm:presLayoutVars>
          <dgm:chMax val="7"/>
          <dgm:dir/>
          <dgm:resizeHandles val="exact"/>
        </dgm:presLayoutVars>
      </dgm:prSet>
      <dgm:spPr/>
    </dgm:pt>
    <dgm:pt modelId="{6539C793-5617-48FA-AED2-EF30F5C2634C}" type="pres">
      <dgm:prSet presAssocID="{C00151B7-EAA4-4CF3-84DE-1DA48AC24888}" presName="circ1" presStyleLbl="vennNode1" presStyleIdx="0" presStyleCnt="2"/>
      <dgm:spPr/>
    </dgm:pt>
    <dgm:pt modelId="{AB427EC0-53EC-44CF-A111-896351347F69}" type="pres">
      <dgm:prSet presAssocID="{C00151B7-EAA4-4CF3-84DE-1DA48AC24888}" presName="circ1Tx" presStyleLbl="revTx" presStyleIdx="0" presStyleCnt="0">
        <dgm:presLayoutVars>
          <dgm:chMax val="0"/>
          <dgm:chPref val="0"/>
          <dgm:bulletEnabled val="1"/>
        </dgm:presLayoutVars>
      </dgm:prSet>
      <dgm:spPr/>
    </dgm:pt>
    <dgm:pt modelId="{695CA471-457F-4525-8009-95323C9E8CC1}" type="pres">
      <dgm:prSet presAssocID="{3D637929-9110-49C3-A7CA-D19CCF9044AF}" presName="circ2" presStyleLbl="vennNode1" presStyleIdx="1" presStyleCnt="2" custLinFactNeighborX="-139" custLinFactNeighborY="1487"/>
      <dgm:spPr/>
    </dgm:pt>
    <dgm:pt modelId="{DA189D97-C668-462E-8E9C-3A94D8530922}" type="pres">
      <dgm:prSet presAssocID="{3D637929-9110-49C3-A7CA-D19CCF9044AF}" presName="circ2Tx" presStyleLbl="revTx" presStyleIdx="0" presStyleCnt="0">
        <dgm:presLayoutVars>
          <dgm:chMax val="0"/>
          <dgm:chPref val="0"/>
          <dgm:bulletEnabled val="1"/>
        </dgm:presLayoutVars>
      </dgm:prSet>
      <dgm:spPr/>
    </dgm:pt>
  </dgm:ptLst>
  <dgm:cxnLst>
    <dgm:cxn modelId="{A65F7E08-2E1B-40BA-A1B0-FAF90A7164BA}" type="presOf" srcId="{C00151B7-EAA4-4CF3-84DE-1DA48AC24888}" destId="{AB427EC0-53EC-44CF-A111-896351347F69}" srcOrd="1" destOrd="0" presId="urn:microsoft.com/office/officeart/2005/8/layout/venn1"/>
    <dgm:cxn modelId="{F1DC2911-2053-4D5C-BA5F-0BBC2F4F4A3B}" type="presOf" srcId="{C00151B7-EAA4-4CF3-84DE-1DA48AC24888}" destId="{6539C793-5617-48FA-AED2-EF30F5C2634C}" srcOrd="0" destOrd="0" presId="urn:microsoft.com/office/officeart/2005/8/layout/venn1"/>
    <dgm:cxn modelId="{46579E4D-1F9F-49C2-9054-EE166FB2F44C}" type="presOf" srcId="{3D637929-9110-49C3-A7CA-D19CCF9044AF}" destId="{695CA471-457F-4525-8009-95323C9E8CC1}" srcOrd="0" destOrd="0" presId="urn:microsoft.com/office/officeart/2005/8/layout/venn1"/>
    <dgm:cxn modelId="{DB2FF99B-1121-48FB-9D8B-C1B6ECEF99C4}" srcId="{7879E8E5-72C1-4236-806C-BD155BF500BB}" destId="{C00151B7-EAA4-4CF3-84DE-1DA48AC24888}" srcOrd="0" destOrd="0" parTransId="{33A398B4-0F54-4A43-83CF-6C959DB83997}" sibTransId="{763F927A-FE35-477F-90CE-6FAD94E2BBBF}"/>
    <dgm:cxn modelId="{758ED0D1-312B-4D80-AA17-490067A9D20F}" type="presOf" srcId="{7879E8E5-72C1-4236-806C-BD155BF500BB}" destId="{62D246FD-A454-4D4B-BD73-E9D28A7E7152}" srcOrd="0" destOrd="0" presId="urn:microsoft.com/office/officeart/2005/8/layout/venn1"/>
    <dgm:cxn modelId="{17C544D6-D033-4CE2-BE39-9149DEC9CCE1}" srcId="{7879E8E5-72C1-4236-806C-BD155BF500BB}" destId="{3D637929-9110-49C3-A7CA-D19CCF9044AF}" srcOrd="1" destOrd="0" parTransId="{544E6FD1-48FA-4FDC-A51B-F9D84664823D}" sibTransId="{F1860007-7628-48E0-AB88-17228AA30E3C}"/>
    <dgm:cxn modelId="{09CE42FD-BDEA-414E-B6B5-85DF47DA291C}" type="presOf" srcId="{3D637929-9110-49C3-A7CA-D19CCF9044AF}" destId="{DA189D97-C668-462E-8E9C-3A94D8530922}" srcOrd="1" destOrd="0" presId="urn:microsoft.com/office/officeart/2005/8/layout/venn1"/>
    <dgm:cxn modelId="{17E6F7DB-A2FB-4A85-AEB1-A372A27C0F7F}" type="presParOf" srcId="{62D246FD-A454-4D4B-BD73-E9D28A7E7152}" destId="{6539C793-5617-48FA-AED2-EF30F5C2634C}" srcOrd="0" destOrd="0" presId="urn:microsoft.com/office/officeart/2005/8/layout/venn1"/>
    <dgm:cxn modelId="{1CF0C89E-4BB2-46F8-BA6B-47FB58CC4DF6}" type="presParOf" srcId="{62D246FD-A454-4D4B-BD73-E9D28A7E7152}" destId="{AB427EC0-53EC-44CF-A111-896351347F69}" srcOrd="1" destOrd="0" presId="urn:microsoft.com/office/officeart/2005/8/layout/venn1"/>
    <dgm:cxn modelId="{33CECFA2-778A-4833-9E7E-BF2F0DD148E4}" type="presParOf" srcId="{62D246FD-A454-4D4B-BD73-E9D28A7E7152}" destId="{695CA471-457F-4525-8009-95323C9E8CC1}" srcOrd="2" destOrd="0" presId="urn:microsoft.com/office/officeart/2005/8/layout/venn1"/>
    <dgm:cxn modelId="{7C0141FD-1243-4EC1-86AC-A9F1CFB5479C}" type="presParOf" srcId="{62D246FD-A454-4D4B-BD73-E9D28A7E7152}" destId="{DA189D97-C668-462E-8E9C-3A94D8530922}"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22C8AF6-ABD8-427E-91F1-EBE0F92D0D16}"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US"/>
        </a:p>
      </dgm:t>
    </dgm:pt>
    <dgm:pt modelId="{3FCE1A09-C1F1-4BCF-98D5-D167299A02CA}">
      <dgm:prSet/>
      <dgm:spPr/>
      <dgm:t>
        <a:bodyPr/>
        <a:lstStyle/>
        <a:p>
          <a:pPr rtl="0"/>
          <a:r>
            <a:rPr lang="en-US" b="1" dirty="0"/>
            <a:t>DISADVANTAGES</a:t>
          </a:r>
          <a:endParaRPr lang="en-US" dirty="0"/>
        </a:p>
      </dgm:t>
    </dgm:pt>
    <dgm:pt modelId="{8D99AD41-D329-444C-B36B-5B20CC70E78F}" type="parTrans" cxnId="{3F9D4A15-1F4D-49F8-B4B3-51A82D40E4DA}">
      <dgm:prSet/>
      <dgm:spPr/>
      <dgm:t>
        <a:bodyPr/>
        <a:lstStyle/>
        <a:p>
          <a:endParaRPr lang="en-US"/>
        </a:p>
      </dgm:t>
    </dgm:pt>
    <dgm:pt modelId="{9D20715B-992B-4962-ABE8-519E3ABB1D81}" type="sibTrans" cxnId="{3F9D4A15-1F4D-49F8-B4B3-51A82D40E4DA}">
      <dgm:prSet/>
      <dgm:spPr/>
      <dgm:t>
        <a:bodyPr/>
        <a:lstStyle/>
        <a:p>
          <a:endParaRPr lang="en-US"/>
        </a:p>
      </dgm:t>
    </dgm:pt>
    <dgm:pt modelId="{C5BAFB3A-E78D-479B-A938-DAEEF0711AEB}">
      <dgm:prSet/>
      <dgm:spPr/>
      <dgm:t>
        <a:bodyPr/>
        <a:lstStyle/>
        <a:p>
          <a:pPr rtl="0"/>
          <a:r>
            <a:rPr lang="en-US"/>
            <a:t>Inbreeding </a:t>
          </a:r>
        </a:p>
      </dgm:t>
    </dgm:pt>
    <dgm:pt modelId="{3AE15FA3-5618-423D-97FE-BC030A1CD42C}" type="parTrans" cxnId="{9367934E-757D-47DB-8DD6-E31C64B655D3}">
      <dgm:prSet/>
      <dgm:spPr/>
      <dgm:t>
        <a:bodyPr/>
        <a:lstStyle/>
        <a:p>
          <a:endParaRPr lang="en-US"/>
        </a:p>
      </dgm:t>
    </dgm:pt>
    <dgm:pt modelId="{FA7BF061-C06C-4EBE-BEF4-086D426C6946}" type="sibTrans" cxnId="{9367934E-757D-47DB-8DD6-E31C64B655D3}">
      <dgm:prSet/>
      <dgm:spPr/>
      <dgm:t>
        <a:bodyPr/>
        <a:lstStyle/>
        <a:p>
          <a:endParaRPr lang="en-US"/>
        </a:p>
      </dgm:t>
    </dgm:pt>
    <dgm:pt modelId="{A26AA5C4-1D46-479B-951F-B1650222C535}">
      <dgm:prSet/>
      <dgm:spPr/>
      <dgm:t>
        <a:bodyPr/>
        <a:lstStyle/>
        <a:p>
          <a:pPr rtl="0"/>
          <a:r>
            <a:rPr lang="en-US" dirty="0"/>
            <a:t>Possible morale problems of those not promoted</a:t>
          </a:r>
        </a:p>
      </dgm:t>
    </dgm:pt>
    <dgm:pt modelId="{5616CF57-E053-4099-ABFD-A9F2EE542EE5}" type="parTrans" cxnId="{3C68A29A-19D3-494C-8629-F2DF3B7F344A}">
      <dgm:prSet/>
      <dgm:spPr/>
      <dgm:t>
        <a:bodyPr/>
        <a:lstStyle/>
        <a:p>
          <a:endParaRPr lang="en-US"/>
        </a:p>
      </dgm:t>
    </dgm:pt>
    <dgm:pt modelId="{84504DD9-D658-4408-9398-A2818F4F2097}" type="sibTrans" cxnId="{3C68A29A-19D3-494C-8629-F2DF3B7F344A}">
      <dgm:prSet/>
      <dgm:spPr/>
      <dgm:t>
        <a:bodyPr/>
        <a:lstStyle/>
        <a:p>
          <a:endParaRPr lang="en-US"/>
        </a:p>
      </dgm:t>
    </dgm:pt>
    <dgm:pt modelId="{91401DFF-F69E-4F39-A078-389B8B901E4C}">
      <dgm:prSet/>
      <dgm:spPr/>
      <dgm:t>
        <a:bodyPr/>
        <a:lstStyle/>
        <a:p>
          <a:pPr rtl="0"/>
          <a:r>
            <a:rPr lang="en-US" dirty="0"/>
            <a:t>“Political” infighting for promotions </a:t>
          </a:r>
        </a:p>
      </dgm:t>
    </dgm:pt>
    <dgm:pt modelId="{15DC3447-8875-48F1-A645-022C4DCAB281}" type="parTrans" cxnId="{6BEFA054-957C-44F9-AA95-8A2C38E59A6B}">
      <dgm:prSet/>
      <dgm:spPr/>
      <dgm:t>
        <a:bodyPr/>
        <a:lstStyle/>
        <a:p>
          <a:endParaRPr lang="en-US"/>
        </a:p>
      </dgm:t>
    </dgm:pt>
    <dgm:pt modelId="{7DF3BAE4-DFCF-4857-A2DB-3D0A328F4B18}" type="sibTrans" cxnId="{6BEFA054-957C-44F9-AA95-8A2C38E59A6B}">
      <dgm:prSet/>
      <dgm:spPr/>
      <dgm:t>
        <a:bodyPr/>
        <a:lstStyle/>
        <a:p>
          <a:endParaRPr lang="en-US"/>
        </a:p>
      </dgm:t>
    </dgm:pt>
    <dgm:pt modelId="{DA952444-7DFB-476A-9606-589884CE6850}">
      <dgm:prSet/>
      <dgm:spPr/>
      <dgm:t>
        <a:bodyPr/>
        <a:lstStyle/>
        <a:p>
          <a:pPr rtl="0"/>
          <a:r>
            <a:rPr lang="en-US" dirty="0"/>
            <a:t>Need for management- Development program</a:t>
          </a:r>
        </a:p>
      </dgm:t>
    </dgm:pt>
    <dgm:pt modelId="{4022C72F-CFE5-4B50-A1C1-17E4F7F589D2}" type="parTrans" cxnId="{16731EEE-E1DD-4946-BD74-1F7CB5959A4A}">
      <dgm:prSet/>
      <dgm:spPr/>
      <dgm:t>
        <a:bodyPr/>
        <a:lstStyle/>
        <a:p>
          <a:endParaRPr lang="en-US"/>
        </a:p>
      </dgm:t>
    </dgm:pt>
    <dgm:pt modelId="{2BA7FFD3-FCD0-4DE3-9949-2E0191B8B1F4}" type="sibTrans" cxnId="{16731EEE-E1DD-4946-BD74-1F7CB5959A4A}">
      <dgm:prSet/>
      <dgm:spPr/>
      <dgm:t>
        <a:bodyPr/>
        <a:lstStyle/>
        <a:p>
          <a:endParaRPr lang="en-US"/>
        </a:p>
      </dgm:t>
    </dgm:pt>
    <dgm:pt modelId="{F7665F6F-3F0F-48EA-9F10-68058D2C2D6A}" type="pres">
      <dgm:prSet presAssocID="{322C8AF6-ABD8-427E-91F1-EBE0F92D0D16}" presName="linear" presStyleCnt="0">
        <dgm:presLayoutVars>
          <dgm:animLvl val="lvl"/>
          <dgm:resizeHandles val="exact"/>
        </dgm:presLayoutVars>
      </dgm:prSet>
      <dgm:spPr/>
    </dgm:pt>
    <dgm:pt modelId="{D2D3D7C8-962F-40D5-954F-4C6C4DCE15BE}" type="pres">
      <dgm:prSet presAssocID="{3FCE1A09-C1F1-4BCF-98D5-D167299A02CA}" presName="parentText" presStyleLbl="node1" presStyleIdx="0" presStyleCnt="1">
        <dgm:presLayoutVars>
          <dgm:chMax val="0"/>
          <dgm:bulletEnabled val="1"/>
        </dgm:presLayoutVars>
      </dgm:prSet>
      <dgm:spPr/>
    </dgm:pt>
    <dgm:pt modelId="{4AC92A45-AE46-4662-89DF-BC989A4705FE}" type="pres">
      <dgm:prSet presAssocID="{3FCE1A09-C1F1-4BCF-98D5-D167299A02CA}" presName="childText" presStyleLbl="revTx" presStyleIdx="0" presStyleCnt="1">
        <dgm:presLayoutVars>
          <dgm:bulletEnabled val="1"/>
        </dgm:presLayoutVars>
      </dgm:prSet>
      <dgm:spPr/>
    </dgm:pt>
  </dgm:ptLst>
  <dgm:cxnLst>
    <dgm:cxn modelId="{2F04ED0A-B112-4CBB-B11A-48DCF13CD242}" type="presOf" srcId="{3FCE1A09-C1F1-4BCF-98D5-D167299A02CA}" destId="{D2D3D7C8-962F-40D5-954F-4C6C4DCE15BE}" srcOrd="0" destOrd="0" presId="urn:microsoft.com/office/officeart/2005/8/layout/vList2"/>
    <dgm:cxn modelId="{3F9D4A15-1F4D-49F8-B4B3-51A82D40E4DA}" srcId="{322C8AF6-ABD8-427E-91F1-EBE0F92D0D16}" destId="{3FCE1A09-C1F1-4BCF-98D5-D167299A02CA}" srcOrd="0" destOrd="0" parTransId="{8D99AD41-D329-444C-B36B-5B20CC70E78F}" sibTransId="{9D20715B-992B-4962-ABE8-519E3ABB1D81}"/>
    <dgm:cxn modelId="{4E47AC30-8C49-4D64-8470-2BF40E8E6BD0}" type="presOf" srcId="{DA952444-7DFB-476A-9606-589884CE6850}" destId="{4AC92A45-AE46-4662-89DF-BC989A4705FE}" srcOrd="0" destOrd="3" presId="urn:microsoft.com/office/officeart/2005/8/layout/vList2"/>
    <dgm:cxn modelId="{9367934E-757D-47DB-8DD6-E31C64B655D3}" srcId="{3FCE1A09-C1F1-4BCF-98D5-D167299A02CA}" destId="{C5BAFB3A-E78D-479B-A938-DAEEF0711AEB}" srcOrd="0" destOrd="0" parTransId="{3AE15FA3-5618-423D-97FE-BC030A1CD42C}" sibTransId="{FA7BF061-C06C-4EBE-BEF4-086D426C6946}"/>
    <dgm:cxn modelId="{6BEFA054-957C-44F9-AA95-8A2C38E59A6B}" srcId="{3FCE1A09-C1F1-4BCF-98D5-D167299A02CA}" destId="{91401DFF-F69E-4F39-A078-389B8B901E4C}" srcOrd="2" destOrd="0" parTransId="{15DC3447-8875-48F1-A645-022C4DCAB281}" sibTransId="{7DF3BAE4-DFCF-4857-A2DB-3D0A328F4B18}"/>
    <dgm:cxn modelId="{3C68A29A-19D3-494C-8629-F2DF3B7F344A}" srcId="{3FCE1A09-C1F1-4BCF-98D5-D167299A02CA}" destId="{A26AA5C4-1D46-479B-951F-B1650222C535}" srcOrd="1" destOrd="0" parTransId="{5616CF57-E053-4099-ABFD-A9F2EE542EE5}" sibTransId="{84504DD9-D658-4408-9398-A2818F4F2097}"/>
    <dgm:cxn modelId="{9E031ECB-A02D-4DBD-8880-182EA2F298B3}" type="presOf" srcId="{322C8AF6-ABD8-427E-91F1-EBE0F92D0D16}" destId="{F7665F6F-3F0F-48EA-9F10-68058D2C2D6A}" srcOrd="0" destOrd="0" presId="urn:microsoft.com/office/officeart/2005/8/layout/vList2"/>
    <dgm:cxn modelId="{A2B7D5D9-0CF3-4D6F-8798-E5D2A60DE480}" type="presOf" srcId="{A26AA5C4-1D46-479B-951F-B1650222C535}" destId="{4AC92A45-AE46-4662-89DF-BC989A4705FE}" srcOrd="0" destOrd="1" presId="urn:microsoft.com/office/officeart/2005/8/layout/vList2"/>
    <dgm:cxn modelId="{AB9A8EEB-16CF-4334-AA76-239E44A43FE8}" type="presOf" srcId="{91401DFF-F69E-4F39-A078-389B8B901E4C}" destId="{4AC92A45-AE46-4662-89DF-BC989A4705FE}" srcOrd="0" destOrd="2" presId="urn:microsoft.com/office/officeart/2005/8/layout/vList2"/>
    <dgm:cxn modelId="{16731EEE-E1DD-4946-BD74-1F7CB5959A4A}" srcId="{3FCE1A09-C1F1-4BCF-98D5-D167299A02CA}" destId="{DA952444-7DFB-476A-9606-589884CE6850}" srcOrd="3" destOrd="0" parTransId="{4022C72F-CFE5-4B50-A1C1-17E4F7F589D2}" sibTransId="{2BA7FFD3-FCD0-4DE3-9949-2E0191B8B1F4}"/>
    <dgm:cxn modelId="{5D2125EF-FD7E-429F-A5DC-9D87E532EA73}" type="presOf" srcId="{C5BAFB3A-E78D-479B-A938-DAEEF0711AEB}" destId="{4AC92A45-AE46-4662-89DF-BC989A4705FE}" srcOrd="0" destOrd="0" presId="urn:microsoft.com/office/officeart/2005/8/layout/vList2"/>
    <dgm:cxn modelId="{9642BF12-3E01-485C-8745-20841F08CEA7}" type="presParOf" srcId="{F7665F6F-3F0F-48EA-9F10-68058D2C2D6A}" destId="{D2D3D7C8-962F-40D5-954F-4C6C4DCE15BE}" srcOrd="0" destOrd="0" presId="urn:microsoft.com/office/officeart/2005/8/layout/vList2"/>
    <dgm:cxn modelId="{EB7C268F-0F02-4D7E-9FEF-4F9165DD65C8}" type="presParOf" srcId="{F7665F6F-3F0F-48EA-9F10-68058D2C2D6A}" destId="{4AC92A45-AE46-4662-89DF-BC989A4705FE}"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DB4F1C0-9C71-4084-BEDA-A0C9DD30DBF6}" type="doc">
      <dgm:prSet loTypeId="urn:microsoft.com/office/officeart/2009/3/layout/PhasedProcess" loCatId="process" qsTypeId="urn:microsoft.com/office/officeart/2005/8/quickstyle/simple1" qsCatId="simple" csTypeId="urn:microsoft.com/office/officeart/2005/8/colors/colorful5" csCatId="colorful" phldr="1"/>
      <dgm:spPr/>
      <dgm:t>
        <a:bodyPr/>
        <a:lstStyle/>
        <a:p>
          <a:endParaRPr lang="en-US"/>
        </a:p>
      </dgm:t>
    </dgm:pt>
    <dgm:pt modelId="{F7AFA6C9-74FD-431E-8F91-7CA8C3BE229F}">
      <dgm:prSet/>
      <dgm:spPr/>
      <dgm:t>
        <a:bodyPr/>
        <a:lstStyle/>
        <a:p>
          <a:pPr rtl="0"/>
          <a:r>
            <a:rPr lang="en-US" b="1"/>
            <a:t>ADVANTAGES</a:t>
          </a:r>
          <a:r>
            <a:rPr lang="en-US"/>
            <a:t> </a:t>
          </a:r>
        </a:p>
      </dgm:t>
    </dgm:pt>
    <dgm:pt modelId="{10EFD5DB-ADC5-4F8D-A2A1-11B80CD6C0B4}" type="parTrans" cxnId="{72C1E226-9F63-4112-AF05-5A7CF2ABB7A7}">
      <dgm:prSet/>
      <dgm:spPr/>
      <dgm:t>
        <a:bodyPr/>
        <a:lstStyle/>
        <a:p>
          <a:endParaRPr lang="en-US"/>
        </a:p>
      </dgm:t>
    </dgm:pt>
    <dgm:pt modelId="{A3BE3AA7-3236-4EE1-A322-585217CBC0FC}" type="sibTrans" cxnId="{72C1E226-9F63-4112-AF05-5A7CF2ABB7A7}">
      <dgm:prSet/>
      <dgm:spPr/>
      <dgm:t>
        <a:bodyPr/>
        <a:lstStyle/>
        <a:p>
          <a:endParaRPr lang="en-US"/>
        </a:p>
      </dgm:t>
    </dgm:pt>
    <dgm:pt modelId="{0CD5783C-E5F1-4D6A-98CE-46401F92EE33}">
      <dgm:prSet custT="1"/>
      <dgm:spPr/>
      <dgm:t>
        <a:bodyPr/>
        <a:lstStyle/>
        <a:p>
          <a:pPr rtl="0"/>
          <a:r>
            <a:rPr lang="en-US" sz="1600" dirty="0"/>
            <a:t>New “blood” brings new perspectives </a:t>
          </a:r>
        </a:p>
      </dgm:t>
    </dgm:pt>
    <dgm:pt modelId="{E30630CC-909C-4575-9123-A39D0AD826AF}" type="parTrans" cxnId="{6D5B76D3-9E55-4DDA-BCE4-1553F593D910}">
      <dgm:prSet/>
      <dgm:spPr/>
      <dgm:t>
        <a:bodyPr/>
        <a:lstStyle/>
        <a:p>
          <a:endParaRPr lang="en-US"/>
        </a:p>
      </dgm:t>
    </dgm:pt>
    <dgm:pt modelId="{2D2DD14F-4D6E-4D73-B158-61E0A85E2751}" type="sibTrans" cxnId="{6D5B76D3-9E55-4DDA-BCE4-1553F593D910}">
      <dgm:prSet/>
      <dgm:spPr/>
      <dgm:t>
        <a:bodyPr/>
        <a:lstStyle/>
        <a:p>
          <a:endParaRPr lang="en-US"/>
        </a:p>
      </dgm:t>
    </dgm:pt>
    <dgm:pt modelId="{34DA38E7-DB31-4245-859D-6DDE6066543B}">
      <dgm:prSet custT="1"/>
      <dgm:spPr/>
      <dgm:t>
        <a:bodyPr/>
        <a:lstStyle/>
        <a:p>
          <a:pPr rtl="0"/>
          <a:r>
            <a:rPr lang="en-US" sz="1400" dirty="0"/>
            <a:t>Cheaper and faster than training Professionals </a:t>
          </a:r>
        </a:p>
      </dgm:t>
    </dgm:pt>
    <dgm:pt modelId="{74EF0C54-97D5-44F4-8285-2F134C6D2453}" type="parTrans" cxnId="{7BAE0018-61AC-48FF-B245-36A9C4D61203}">
      <dgm:prSet/>
      <dgm:spPr/>
      <dgm:t>
        <a:bodyPr/>
        <a:lstStyle/>
        <a:p>
          <a:endParaRPr lang="en-US"/>
        </a:p>
      </dgm:t>
    </dgm:pt>
    <dgm:pt modelId="{1F309D0F-4D2B-494F-A053-7DDE7A763887}" type="sibTrans" cxnId="{7BAE0018-61AC-48FF-B245-36A9C4D61203}">
      <dgm:prSet/>
      <dgm:spPr/>
      <dgm:t>
        <a:bodyPr/>
        <a:lstStyle/>
        <a:p>
          <a:endParaRPr lang="en-US"/>
        </a:p>
      </dgm:t>
    </dgm:pt>
    <dgm:pt modelId="{84432EDA-7859-4020-AC48-B76A4907465A}">
      <dgm:prSet custT="1"/>
      <dgm:spPr/>
      <dgm:t>
        <a:bodyPr/>
        <a:lstStyle/>
        <a:p>
          <a:pPr rtl="0"/>
          <a:r>
            <a:rPr lang="en-US" sz="1600" dirty="0"/>
            <a:t>No group of political supporters in company </a:t>
          </a:r>
        </a:p>
      </dgm:t>
    </dgm:pt>
    <dgm:pt modelId="{8143801A-3D0A-4453-8019-5B6729347D4B}" type="parTrans" cxnId="{D9D7B43D-0DA4-426F-A9E3-7346FDF94D62}">
      <dgm:prSet/>
      <dgm:spPr/>
      <dgm:t>
        <a:bodyPr/>
        <a:lstStyle/>
        <a:p>
          <a:endParaRPr lang="en-US"/>
        </a:p>
      </dgm:t>
    </dgm:pt>
    <dgm:pt modelId="{236CE251-0FC0-4F8C-80E3-6A405B1CCE51}" type="sibTrans" cxnId="{D9D7B43D-0DA4-426F-A9E3-7346FDF94D62}">
      <dgm:prSet/>
      <dgm:spPr/>
      <dgm:t>
        <a:bodyPr/>
        <a:lstStyle/>
        <a:p>
          <a:endParaRPr lang="en-US"/>
        </a:p>
      </dgm:t>
    </dgm:pt>
    <dgm:pt modelId="{9B94DD07-1AD3-46E2-A13F-9AEC3C2FBA75}">
      <dgm:prSet custT="1"/>
      <dgm:spPr/>
      <dgm:t>
        <a:bodyPr/>
        <a:lstStyle/>
        <a:p>
          <a:pPr rtl="0"/>
          <a:r>
            <a:rPr lang="en-US" sz="1600"/>
            <a:t>Organization ready </a:t>
          </a:r>
          <a:endParaRPr lang="en-US" sz="1600" dirty="0"/>
        </a:p>
      </dgm:t>
    </dgm:pt>
    <dgm:pt modelId="{B9628D14-062D-4F98-AB5E-2B37462C80D4}" type="parTrans" cxnId="{30B17472-4037-4404-B5C5-936F3B2B66BE}">
      <dgm:prSet/>
      <dgm:spPr/>
      <dgm:t>
        <a:bodyPr/>
        <a:lstStyle/>
        <a:p>
          <a:endParaRPr lang="en-US"/>
        </a:p>
      </dgm:t>
    </dgm:pt>
    <dgm:pt modelId="{4171B0B6-FDA4-45ED-A75E-EAF94C54FE76}" type="sibTrans" cxnId="{30B17472-4037-4404-B5C5-936F3B2B66BE}">
      <dgm:prSet/>
      <dgm:spPr/>
      <dgm:t>
        <a:bodyPr/>
        <a:lstStyle/>
        <a:p>
          <a:endParaRPr lang="en-US"/>
        </a:p>
      </dgm:t>
    </dgm:pt>
    <dgm:pt modelId="{3DDE17CA-7C4F-4D59-BB49-325E4FA382BF}">
      <dgm:prSet/>
      <dgm:spPr/>
      <dgm:t>
        <a:bodyPr/>
        <a:lstStyle/>
        <a:p>
          <a:endParaRPr lang="en-US"/>
        </a:p>
      </dgm:t>
    </dgm:pt>
    <dgm:pt modelId="{1F1DFAE8-5A43-48BF-95F4-7510EEED6C1F}" type="parTrans" cxnId="{6C86F26A-33CB-40D8-99AE-61815E24BE9A}">
      <dgm:prSet/>
      <dgm:spPr/>
      <dgm:t>
        <a:bodyPr/>
        <a:lstStyle/>
        <a:p>
          <a:endParaRPr lang="en-US"/>
        </a:p>
      </dgm:t>
    </dgm:pt>
    <dgm:pt modelId="{07E85615-839D-4734-96BB-F7D06BF7EB21}" type="sibTrans" cxnId="{6C86F26A-33CB-40D8-99AE-61815E24BE9A}">
      <dgm:prSet/>
      <dgm:spPr/>
      <dgm:t>
        <a:bodyPr/>
        <a:lstStyle/>
        <a:p>
          <a:endParaRPr lang="en-US"/>
        </a:p>
      </dgm:t>
    </dgm:pt>
    <dgm:pt modelId="{015944E5-4C3F-45EA-8472-9601CB67D026}">
      <dgm:prSet/>
      <dgm:spPr/>
      <dgm:t>
        <a:bodyPr/>
        <a:lstStyle/>
        <a:p>
          <a:pPr rtl="0"/>
          <a:r>
            <a:rPr lang="en-US" b="1"/>
            <a:t>DISADVANTAGES</a:t>
          </a:r>
          <a:endParaRPr lang="en-US"/>
        </a:p>
      </dgm:t>
    </dgm:pt>
    <dgm:pt modelId="{6B3836F8-C7E3-4CD7-B3B9-F9EF472AE739}" type="parTrans" cxnId="{EC8B459E-6DA8-4A52-BC5B-2A66E4F2B52B}">
      <dgm:prSet/>
      <dgm:spPr/>
      <dgm:t>
        <a:bodyPr/>
        <a:lstStyle/>
        <a:p>
          <a:endParaRPr lang="en-US"/>
        </a:p>
      </dgm:t>
    </dgm:pt>
    <dgm:pt modelId="{6F2403B2-63E2-4F88-995C-6B59B1DEF649}" type="sibTrans" cxnId="{EC8B459E-6DA8-4A52-BC5B-2A66E4F2B52B}">
      <dgm:prSet/>
      <dgm:spPr/>
      <dgm:t>
        <a:bodyPr/>
        <a:lstStyle/>
        <a:p>
          <a:endParaRPr lang="en-US"/>
        </a:p>
      </dgm:t>
    </dgm:pt>
    <dgm:pt modelId="{01292AE2-8C92-428D-8F96-25B98E173A95}">
      <dgm:prSet/>
      <dgm:spPr/>
      <dgm:t>
        <a:bodyPr/>
        <a:lstStyle/>
        <a:p>
          <a:pPr rtl="0"/>
          <a:r>
            <a:rPr lang="en-US"/>
            <a:t>May not select someone who will “fit” the job or organization</a:t>
          </a:r>
        </a:p>
      </dgm:t>
    </dgm:pt>
    <dgm:pt modelId="{4C2D0ED8-5A4C-45B0-B1F9-5C336CCE7898}" type="parTrans" cxnId="{2BC59F4B-2994-477B-80D2-A63061CBD713}">
      <dgm:prSet/>
      <dgm:spPr/>
      <dgm:t>
        <a:bodyPr/>
        <a:lstStyle/>
        <a:p>
          <a:endParaRPr lang="en-US"/>
        </a:p>
      </dgm:t>
    </dgm:pt>
    <dgm:pt modelId="{833AD934-BABB-4614-9DD6-5A577694BE1B}" type="sibTrans" cxnId="{2BC59F4B-2994-477B-80D2-A63061CBD713}">
      <dgm:prSet/>
      <dgm:spPr/>
      <dgm:t>
        <a:bodyPr/>
        <a:lstStyle/>
        <a:p>
          <a:endParaRPr lang="en-US"/>
        </a:p>
      </dgm:t>
    </dgm:pt>
    <dgm:pt modelId="{2D3A100E-2666-4FE2-A33B-F4988868D77B}">
      <dgm:prSet/>
      <dgm:spPr/>
      <dgm:t>
        <a:bodyPr/>
        <a:lstStyle/>
        <a:p>
          <a:pPr rtl="0"/>
          <a:r>
            <a:rPr lang="en-US"/>
            <a:t>May cause morale problems for internal </a:t>
          </a:r>
        </a:p>
      </dgm:t>
    </dgm:pt>
    <dgm:pt modelId="{959BE51D-5618-41C8-BC8F-8BA74AF54788}" type="parTrans" cxnId="{31530C7E-1DA5-489C-854E-F0B1AF003553}">
      <dgm:prSet/>
      <dgm:spPr/>
      <dgm:t>
        <a:bodyPr/>
        <a:lstStyle/>
        <a:p>
          <a:endParaRPr lang="en-US"/>
        </a:p>
      </dgm:t>
    </dgm:pt>
    <dgm:pt modelId="{EEA2548A-4A35-4817-8A83-3007C97444F8}" type="sibTrans" cxnId="{31530C7E-1DA5-489C-854E-F0B1AF003553}">
      <dgm:prSet/>
      <dgm:spPr/>
      <dgm:t>
        <a:bodyPr/>
        <a:lstStyle/>
        <a:p>
          <a:endParaRPr lang="en-US"/>
        </a:p>
      </dgm:t>
    </dgm:pt>
    <dgm:pt modelId="{FBEDC506-68F4-42FF-BF6A-9FA73513B010}">
      <dgm:prSet/>
      <dgm:spPr/>
      <dgm:t>
        <a:bodyPr/>
        <a:lstStyle/>
        <a:p>
          <a:pPr rtl="0"/>
          <a:r>
            <a:rPr lang="en-US" dirty="0"/>
            <a:t>Candidates not selected </a:t>
          </a:r>
        </a:p>
      </dgm:t>
    </dgm:pt>
    <dgm:pt modelId="{5D09217C-F98E-4CC5-A613-030846093051}" type="parTrans" cxnId="{018BFC5F-25B0-430F-8CDB-7CA87B0E7C21}">
      <dgm:prSet/>
      <dgm:spPr/>
      <dgm:t>
        <a:bodyPr/>
        <a:lstStyle/>
        <a:p>
          <a:endParaRPr lang="en-US"/>
        </a:p>
      </dgm:t>
    </dgm:pt>
    <dgm:pt modelId="{3783E73E-F11D-482B-ADBD-62039412800F}" type="sibTrans" cxnId="{018BFC5F-25B0-430F-8CDB-7CA87B0E7C21}">
      <dgm:prSet/>
      <dgm:spPr/>
      <dgm:t>
        <a:bodyPr/>
        <a:lstStyle/>
        <a:p>
          <a:endParaRPr lang="en-US"/>
        </a:p>
      </dgm:t>
    </dgm:pt>
    <dgm:pt modelId="{1A7E4094-72A7-4BC6-B052-4C4A44EB473F}">
      <dgm:prSet custT="1"/>
      <dgm:spPr/>
      <dgm:t>
        <a:bodyPr/>
        <a:lstStyle/>
        <a:p>
          <a:pPr rtl="0"/>
          <a:r>
            <a:rPr lang="en-US" sz="1200" dirty="0"/>
            <a:t>Longer “adjustment”  time</a:t>
          </a:r>
        </a:p>
      </dgm:t>
    </dgm:pt>
    <dgm:pt modelId="{005D3468-0C59-4B74-BC8B-E113268F5768}" type="parTrans" cxnId="{75A5B6BD-ACF1-4B58-9DEF-32BFBD74F02A}">
      <dgm:prSet/>
      <dgm:spPr/>
      <dgm:t>
        <a:bodyPr/>
        <a:lstStyle/>
        <a:p>
          <a:endParaRPr lang="en-US"/>
        </a:p>
      </dgm:t>
    </dgm:pt>
    <dgm:pt modelId="{7BE6628F-B1D2-4E17-BDDE-72AAECA74BC5}" type="sibTrans" cxnId="{75A5B6BD-ACF1-4B58-9DEF-32BFBD74F02A}">
      <dgm:prSet/>
      <dgm:spPr/>
      <dgm:t>
        <a:bodyPr/>
        <a:lstStyle/>
        <a:p>
          <a:endParaRPr lang="en-US"/>
        </a:p>
      </dgm:t>
    </dgm:pt>
    <dgm:pt modelId="{5DDB5001-A625-4A5F-BEEB-1E2E912CA673}" type="pres">
      <dgm:prSet presAssocID="{9DB4F1C0-9C71-4084-BEDA-A0C9DD30DBF6}" presName="Name0" presStyleCnt="0">
        <dgm:presLayoutVars>
          <dgm:chMax val="3"/>
          <dgm:chPref val="3"/>
          <dgm:bulletEnabled val="1"/>
          <dgm:dir/>
          <dgm:animLvl val="lvl"/>
        </dgm:presLayoutVars>
      </dgm:prSet>
      <dgm:spPr/>
    </dgm:pt>
    <dgm:pt modelId="{9C87E04B-F863-4119-9B40-8A7CFC14C8F2}" type="pres">
      <dgm:prSet presAssocID="{9DB4F1C0-9C71-4084-BEDA-A0C9DD30DBF6}" presName="arc1" presStyleLbl="node1" presStyleIdx="0" presStyleCnt="2"/>
      <dgm:spPr/>
    </dgm:pt>
    <dgm:pt modelId="{B815CE57-D2D5-4C74-8AD1-A861CB02401B}" type="pres">
      <dgm:prSet presAssocID="{9DB4F1C0-9C71-4084-BEDA-A0C9DD30DBF6}" presName="arc3" presStyleLbl="node1" presStyleIdx="1" presStyleCnt="2"/>
      <dgm:spPr/>
    </dgm:pt>
    <dgm:pt modelId="{833E01C7-C777-446A-8A04-9E87F73A9F4C}" type="pres">
      <dgm:prSet presAssocID="{9DB4F1C0-9C71-4084-BEDA-A0C9DD30DBF6}" presName="parentText2" presStyleLbl="revTx" presStyleIdx="0" presStyleCnt="2">
        <dgm:presLayoutVars>
          <dgm:chMax val="4"/>
          <dgm:chPref val="3"/>
          <dgm:bulletEnabled val="1"/>
        </dgm:presLayoutVars>
      </dgm:prSet>
      <dgm:spPr/>
    </dgm:pt>
    <dgm:pt modelId="{DB9DA9E6-3A31-4359-A9DE-8B163AB17327}" type="pres">
      <dgm:prSet presAssocID="{9DB4F1C0-9C71-4084-BEDA-A0C9DD30DBF6}" presName="middleComposite" presStyleCnt="0"/>
      <dgm:spPr/>
    </dgm:pt>
    <dgm:pt modelId="{2441A47F-FD3B-4B91-9087-BB2B516FB3A6}" type="pres">
      <dgm:prSet presAssocID="{01292AE2-8C92-428D-8F96-25B98E173A95}" presName="circ1" presStyleLbl="vennNode1" presStyleIdx="0" presStyleCnt="13"/>
      <dgm:spPr/>
    </dgm:pt>
    <dgm:pt modelId="{CF0A40EA-B7CE-4958-8835-681EFDF420FF}" type="pres">
      <dgm:prSet presAssocID="{01292AE2-8C92-428D-8F96-25B98E173A95}" presName="circ1Tx" presStyleLbl="revTx" presStyleIdx="0" presStyleCnt="2">
        <dgm:presLayoutVars>
          <dgm:chMax val="0"/>
          <dgm:chPref val="0"/>
        </dgm:presLayoutVars>
      </dgm:prSet>
      <dgm:spPr/>
    </dgm:pt>
    <dgm:pt modelId="{394EEADD-E3BC-4DF0-8BDB-D433631DB8CF}" type="pres">
      <dgm:prSet presAssocID="{2D3A100E-2666-4FE2-A33B-F4988868D77B}" presName="circ2" presStyleLbl="vennNode1" presStyleIdx="1" presStyleCnt="13" custLinFactNeighborX="-8783" custLinFactNeighborY="3142"/>
      <dgm:spPr/>
    </dgm:pt>
    <dgm:pt modelId="{93B3B775-FAEC-41CE-9BED-FD2C4CDDAF5F}" type="pres">
      <dgm:prSet presAssocID="{2D3A100E-2666-4FE2-A33B-F4988868D77B}" presName="circ2Tx" presStyleLbl="revTx" presStyleIdx="0" presStyleCnt="2">
        <dgm:presLayoutVars>
          <dgm:chMax val="0"/>
          <dgm:chPref val="0"/>
        </dgm:presLayoutVars>
      </dgm:prSet>
      <dgm:spPr/>
    </dgm:pt>
    <dgm:pt modelId="{54C3552F-BB60-4098-864F-6951346B5382}" type="pres">
      <dgm:prSet presAssocID="{FBEDC506-68F4-42FF-BF6A-9FA73513B010}" presName="circ3" presStyleLbl="vennNode1" presStyleIdx="2" presStyleCnt="13"/>
      <dgm:spPr/>
    </dgm:pt>
    <dgm:pt modelId="{B9FC6BDA-7341-43AC-8F16-42F204D123AB}" type="pres">
      <dgm:prSet presAssocID="{FBEDC506-68F4-42FF-BF6A-9FA73513B010}" presName="circ3Tx" presStyleLbl="revTx" presStyleIdx="0" presStyleCnt="2">
        <dgm:presLayoutVars>
          <dgm:chMax val="0"/>
          <dgm:chPref val="0"/>
        </dgm:presLayoutVars>
      </dgm:prSet>
      <dgm:spPr/>
    </dgm:pt>
    <dgm:pt modelId="{8A746F48-FA72-41FF-953B-EA3F1AD4D16C}" type="pres">
      <dgm:prSet presAssocID="{1A7E4094-72A7-4BC6-B052-4C4A44EB473F}" presName="circ4" presStyleLbl="vennNode1" presStyleIdx="3" presStyleCnt="13" custScaleX="125432" custScaleY="109549" custLinFactNeighborX="-15590" custLinFactNeighborY="-553"/>
      <dgm:spPr/>
    </dgm:pt>
    <dgm:pt modelId="{B4446402-7F15-4A82-9D9C-B8C7B28EC81D}" type="pres">
      <dgm:prSet presAssocID="{1A7E4094-72A7-4BC6-B052-4C4A44EB473F}" presName="circ4Tx" presStyleLbl="revTx" presStyleIdx="0" presStyleCnt="2">
        <dgm:presLayoutVars>
          <dgm:chMax val="0"/>
          <dgm:chPref val="0"/>
          <dgm:bulletEnabled val="1"/>
        </dgm:presLayoutVars>
      </dgm:prSet>
      <dgm:spPr/>
    </dgm:pt>
    <dgm:pt modelId="{6B262970-7C7F-4074-995B-70F42F381511}" type="pres">
      <dgm:prSet presAssocID="{9DB4F1C0-9C71-4084-BEDA-A0C9DD30DBF6}" presName="leftComposite" presStyleCnt="0"/>
      <dgm:spPr/>
    </dgm:pt>
    <dgm:pt modelId="{82FEEABD-5A16-49BA-BA14-62F1A4E5A86C}" type="pres">
      <dgm:prSet presAssocID="{0CD5783C-E5F1-4D6A-98CE-46401F92EE33}" presName="childText1_1" presStyleLbl="vennNode1" presStyleIdx="4" presStyleCnt="13" custScaleX="112032">
        <dgm:presLayoutVars>
          <dgm:chMax val="0"/>
          <dgm:chPref val="0"/>
        </dgm:presLayoutVars>
      </dgm:prSet>
      <dgm:spPr/>
    </dgm:pt>
    <dgm:pt modelId="{A38E8C3A-6267-4A9C-B795-529439BD62B1}" type="pres">
      <dgm:prSet presAssocID="{0CD5783C-E5F1-4D6A-98CE-46401F92EE33}" presName="ellipse1" presStyleLbl="vennNode1" presStyleIdx="5" presStyleCnt="13"/>
      <dgm:spPr/>
    </dgm:pt>
    <dgm:pt modelId="{DC84672E-D81B-45E3-9D36-1A1E0B7285DA}" type="pres">
      <dgm:prSet presAssocID="{0CD5783C-E5F1-4D6A-98CE-46401F92EE33}" presName="ellipse2" presStyleLbl="vennNode1" presStyleIdx="6" presStyleCnt="13"/>
      <dgm:spPr/>
    </dgm:pt>
    <dgm:pt modelId="{52E9D162-F4BF-454D-A193-B7F37C75F63D}" type="pres">
      <dgm:prSet presAssocID="{34DA38E7-DB31-4245-859D-6DDE6066543B}" presName="childText1_2" presStyleLbl="vennNode1" presStyleIdx="7" presStyleCnt="13" custScaleX="109265">
        <dgm:presLayoutVars>
          <dgm:chMax val="0"/>
          <dgm:chPref val="0"/>
        </dgm:presLayoutVars>
      </dgm:prSet>
      <dgm:spPr/>
    </dgm:pt>
    <dgm:pt modelId="{87752597-5A6A-4233-AC57-742C9BECB85B}" type="pres">
      <dgm:prSet presAssocID="{34DA38E7-DB31-4245-859D-6DDE6066543B}" presName="ellipse3" presStyleLbl="vennNode1" presStyleIdx="8" presStyleCnt="13"/>
      <dgm:spPr/>
    </dgm:pt>
    <dgm:pt modelId="{C033583C-140F-492F-BAAF-0462255CE848}" type="pres">
      <dgm:prSet presAssocID="{84432EDA-7859-4020-AC48-B76A4907465A}" presName="childText1_3" presStyleLbl="vennNode1" presStyleIdx="9" presStyleCnt="13">
        <dgm:presLayoutVars>
          <dgm:chMax val="0"/>
          <dgm:chPref val="0"/>
        </dgm:presLayoutVars>
      </dgm:prSet>
      <dgm:spPr/>
    </dgm:pt>
    <dgm:pt modelId="{7314686E-C09D-4FA8-AA1F-BD7F1E39FA71}" type="pres">
      <dgm:prSet presAssocID="{9B94DD07-1AD3-46E2-A13F-9AEC3C2FBA75}" presName="childText1_4" presStyleLbl="vennNode1" presStyleIdx="10" presStyleCnt="13" custScaleX="125019">
        <dgm:presLayoutVars>
          <dgm:chMax val="0"/>
          <dgm:chPref val="0"/>
        </dgm:presLayoutVars>
      </dgm:prSet>
      <dgm:spPr/>
    </dgm:pt>
    <dgm:pt modelId="{348A29A8-2148-468A-818B-D2036F27EAC8}" type="pres">
      <dgm:prSet presAssocID="{9B94DD07-1AD3-46E2-A13F-9AEC3C2FBA75}" presName="ellipse4" presStyleLbl="vennNode1" presStyleIdx="11" presStyleCnt="13"/>
      <dgm:spPr/>
    </dgm:pt>
    <dgm:pt modelId="{6940F3EB-2A93-44EC-AC9A-A0CDDCC44910}" type="pres">
      <dgm:prSet presAssocID="{9B94DD07-1AD3-46E2-A13F-9AEC3C2FBA75}" presName="ellipse5" presStyleLbl="vennNode1" presStyleIdx="12" presStyleCnt="13"/>
      <dgm:spPr/>
    </dgm:pt>
    <dgm:pt modelId="{22548D48-817B-4F96-8DC2-8654569292EE}" type="pres">
      <dgm:prSet presAssocID="{9DB4F1C0-9C71-4084-BEDA-A0C9DD30DBF6}" presName="parentText1" presStyleLbl="revTx" presStyleIdx="1" presStyleCnt="2">
        <dgm:presLayoutVars>
          <dgm:chMax val="4"/>
          <dgm:chPref val="3"/>
          <dgm:bulletEnabled val="1"/>
        </dgm:presLayoutVars>
      </dgm:prSet>
      <dgm:spPr/>
    </dgm:pt>
  </dgm:ptLst>
  <dgm:cxnLst>
    <dgm:cxn modelId="{6432FB01-28C2-4FD5-B0E2-980AA6CB877C}" type="presOf" srcId="{FBEDC506-68F4-42FF-BF6A-9FA73513B010}" destId="{B9FC6BDA-7341-43AC-8F16-42F204D123AB}" srcOrd="1" destOrd="0" presId="urn:microsoft.com/office/officeart/2009/3/layout/PhasedProcess"/>
    <dgm:cxn modelId="{5ADAF502-F2F9-41EC-BF01-166D263D10B1}" type="presOf" srcId="{1A7E4094-72A7-4BC6-B052-4C4A44EB473F}" destId="{B4446402-7F15-4A82-9D9C-B8C7B28EC81D}" srcOrd="1" destOrd="0" presId="urn:microsoft.com/office/officeart/2009/3/layout/PhasedProcess"/>
    <dgm:cxn modelId="{7BAE0018-61AC-48FF-B245-36A9C4D61203}" srcId="{F7AFA6C9-74FD-431E-8F91-7CA8C3BE229F}" destId="{34DA38E7-DB31-4245-859D-6DDE6066543B}" srcOrd="1" destOrd="0" parTransId="{74EF0C54-97D5-44F4-8285-2F134C6D2453}" sibTransId="{1F309D0F-4D2B-494F-A053-7DDE7A763887}"/>
    <dgm:cxn modelId="{DBB8C918-DE94-4EF0-A59B-3111B071B3CE}" type="presOf" srcId="{1A7E4094-72A7-4BC6-B052-4C4A44EB473F}" destId="{8A746F48-FA72-41FF-953B-EA3F1AD4D16C}" srcOrd="0" destOrd="0" presId="urn:microsoft.com/office/officeart/2009/3/layout/PhasedProcess"/>
    <dgm:cxn modelId="{BB6C4E24-9A32-4E6B-AAE1-AEF3F41942DF}" type="presOf" srcId="{F7AFA6C9-74FD-431E-8F91-7CA8C3BE229F}" destId="{22548D48-817B-4F96-8DC2-8654569292EE}" srcOrd="0" destOrd="0" presId="urn:microsoft.com/office/officeart/2009/3/layout/PhasedProcess"/>
    <dgm:cxn modelId="{72C1E226-9F63-4112-AF05-5A7CF2ABB7A7}" srcId="{9DB4F1C0-9C71-4084-BEDA-A0C9DD30DBF6}" destId="{F7AFA6C9-74FD-431E-8F91-7CA8C3BE229F}" srcOrd="0" destOrd="0" parTransId="{10EFD5DB-ADC5-4F8D-A2A1-11B80CD6C0B4}" sibTransId="{A3BE3AA7-3236-4EE1-A322-585217CBC0FC}"/>
    <dgm:cxn modelId="{26D4D92A-42A6-46BF-9EE1-592EF5AD74E3}" type="presOf" srcId="{2D3A100E-2666-4FE2-A33B-F4988868D77B}" destId="{394EEADD-E3BC-4DF0-8BDB-D433631DB8CF}" srcOrd="0" destOrd="0" presId="urn:microsoft.com/office/officeart/2009/3/layout/PhasedProcess"/>
    <dgm:cxn modelId="{8A047F2F-BF06-4ED1-9EF4-5E3DD5166CA1}" type="presOf" srcId="{01292AE2-8C92-428D-8F96-25B98E173A95}" destId="{CF0A40EA-B7CE-4958-8835-681EFDF420FF}" srcOrd="1" destOrd="0" presId="urn:microsoft.com/office/officeart/2009/3/layout/PhasedProcess"/>
    <dgm:cxn modelId="{D9D7B43D-0DA4-426F-A9E3-7346FDF94D62}" srcId="{F7AFA6C9-74FD-431E-8F91-7CA8C3BE229F}" destId="{84432EDA-7859-4020-AC48-B76A4907465A}" srcOrd="2" destOrd="0" parTransId="{8143801A-3D0A-4453-8019-5B6729347D4B}" sibTransId="{236CE251-0FC0-4F8C-80E3-6A405B1CCE51}"/>
    <dgm:cxn modelId="{018BFC5F-25B0-430F-8CDB-7CA87B0E7C21}" srcId="{015944E5-4C3F-45EA-8472-9601CB67D026}" destId="{FBEDC506-68F4-42FF-BF6A-9FA73513B010}" srcOrd="2" destOrd="0" parTransId="{5D09217C-F98E-4CC5-A613-030846093051}" sibTransId="{3783E73E-F11D-482B-ADBD-62039412800F}"/>
    <dgm:cxn modelId="{1C997D46-9C36-4E5B-A41B-5AD21544349C}" type="presOf" srcId="{015944E5-4C3F-45EA-8472-9601CB67D026}" destId="{833E01C7-C777-446A-8A04-9E87F73A9F4C}" srcOrd="0" destOrd="0" presId="urn:microsoft.com/office/officeart/2009/3/layout/PhasedProcess"/>
    <dgm:cxn modelId="{6C86F26A-33CB-40D8-99AE-61815E24BE9A}" srcId="{F7AFA6C9-74FD-431E-8F91-7CA8C3BE229F}" destId="{3DDE17CA-7C4F-4D59-BB49-325E4FA382BF}" srcOrd="4" destOrd="0" parTransId="{1F1DFAE8-5A43-48BF-95F4-7510EEED6C1F}" sibTransId="{07E85615-839D-4734-96BB-F7D06BF7EB21}"/>
    <dgm:cxn modelId="{2BC59F4B-2994-477B-80D2-A63061CBD713}" srcId="{015944E5-4C3F-45EA-8472-9601CB67D026}" destId="{01292AE2-8C92-428D-8F96-25B98E173A95}" srcOrd="0" destOrd="0" parTransId="{4C2D0ED8-5A4C-45B0-B1F9-5C336CCE7898}" sibTransId="{833AD934-BABB-4614-9DD6-5A577694BE1B}"/>
    <dgm:cxn modelId="{9B6A0071-26C7-4B8B-BE82-545EA68D776B}" type="presOf" srcId="{0CD5783C-E5F1-4D6A-98CE-46401F92EE33}" destId="{82FEEABD-5A16-49BA-BA14-62F1A4E5A86C}" srcOrd="0" destOrd="0" presId="urn:microsoft.com/office/officeart/2009/3/layout/PhasedProcess"/>
    <dgm:cxn modelId="{30B17472-4037-4404-B5C5-936F3B2B66BE}" srcId="{F7AFA6C9-74FD-431E-8F91-7CA8C3BE229F}" destId="{9B94DD07-1AD3-46E2-A13F-9AEC3C2FBA75}" srcOrd="3" destOrd="0" parTransId="{B9628D14-062D-4F98-AB5E-2B37462C80D4}" sibTransId="{4171B0B6-FDA4-45ED-A75E-EAF94C54FE76}"/>
    <dgm:cxn modelId="{06FDDB56-72D4-475B-B3F5-43508590073C}" type="presOf" srcId="{9DB4F1C0-9C71-4084-BEDA-A0C9DD30DBF6}" destId="{5DDB5001-A625-4A5F-BEEB-1E2E912CA673}" srcOrd="0" destOrd="0" presId="urn:microsoft.com/office/officeart/2009/3/layout/PhasedProcess"/>
    <dgm:cxn modelId="{31530C7E-1DA5-489C-854E-F0B1AF003553}" srcId="{015944E5-4C3F-45EA-8472-9601CB67D026}" destId="{2D3A100E-2666-4FE2-A33B-F4988868D77B}" srcOrd="1" destOrd="0" parTransId="{959BE51D-5618-41C8-BC8F-8BA74AF54788}" sibTransId="{EEA2548A-4A35-4817-8A83-3007C97444F8}"/>
    <dgm:cxn modelId="{95E8917E-5126-4505-A331-BCF44589BE07}" type="presOf" srcId="{01292AE2-8C92-428D-8F96-25B98E173A95}" destId="{2441A47F-FD3B-4B91-9087-BB2B516FB3A6}" srcOrd="0" destOrd="0" presId="urn:microsoft.com/office/officeart/2009/3/layout/PhasedProcess"/>
    <dgm:cxn modelId="{B92EA380-9C8D-4EC8-A5C4-24A1CA0B19DE}" type="presOf" srcId="{34DA38E7-DB31-4245-859D-6DDE6066543B}" destId="{52E9D162-F4BF-454D-A193-B7F37C75F63D}" srcOrd="0" destOrd="0" presId="urn:microsoft.com/office/officeart/2009/3/layout/PhasedProcess"/>
    <dgm:cxn modelId="{215D5090-BEB5-4BBA-B982-9602982D2E26}" type="presOf" srcId="{84432EDA-7859-4020-AC48-B76A4907465A}" destId="{C033583C-140F-492F-BAAF-0462255CE848}" srcOrd="0" destOrd="0" presId="urn:microsoft.com/office/officeart/2009/3/layout/PhasedProcess"/>
    <dgm:cxn modelId="{EC8B459E-6DA8-4A52-BC5B-2A66E4F2B52B}" srcId="{9DB4F1C0-9C71-4084-BEDA-A0C9DD30DBF6}" destId="{015944E5-4C3F-45EA-8472-9601CB67D026}" srcOrd="1" destOrd="0" parTransId="{6B3836F8-C7E3-4CD7-B3B9-F9EF472AE739}" sibTransId="{6F2403B2-63E2-4F88-995C-6B59B1DEF649}"/>
    <dgm:cxn modelId="{DC62C2A1-7175-45AE-AED0-EBC2A528B5B2}" type="presOf" srcId="{2D3A100E-2666-4FE2-A33B-F4988868D77B}" destId="{93B3B775-FAEC-41CE-9BED-FD2C4CDDAF5F}" srcOrd="1" destOrd="0" presId="urn:microsoft.com/office/officeart/2009/3/layout/PhasedProcess"/>
    <dgm:cxn modelId="{96FAA7A8-8E3E-467A-8B96-AE60B01188A0}" type="presOf" srcId="{9B94DD07-1AD3-46E2-A13F-9AEC3C2FBA75}" destId="{7314686E-C09D-4FA8-AA1F-BD7F1E39FA71}" srcOrd="0" destOrd="0" presId="urn:microsoft.com/office/officeart/2009/3/layout/PhasedProcess"/>
    <dgm:cxn modelId="{AF3F42B3-DAE5-496F-A0A1-933C0AFE2231}" type="presOf" srcId="{FBEDC506-68F4-42FF-BF6A-9FA73513B010}" destId="{54C3552F-BB60-4098-864F-6951346B5382}" srcOrd="0" destOrd="0" presId="urn:microsoft.com/office/officeart/2009/3/layout/PhasedProcess"/>
    <dgm:cxn modelId="{75A5B6BD-ACF1-4B58-9DEF-32BFBD74F02A}" srcId="{015944E5-4C3F-45EA-8472-9601CB67D026}" destId="{1A7E4094-72A7-4BC6-B052-4C4A44EB473F}" srcOrd="3" destOrd="0" parTransId="{005D3468-0C59-4B74-BC8B-E113268F5768}" sibTransId="{7BE6628F-B1D2-4E17-BDDE-72AAECA74BC5}"/>
    <dgm:cxn modelId="{6D5B76D3-9E55-4DDA-BCE4-1553F593D910}" srcId="{F7AFA6C9-74FD-431E-8F91-7CA8C3BE229F}" destId="{0CD5783C-E5F1-4D6A-98CE-46401F92EE33}" srcOrd="0" destOrd="0" parTransId="{E30630CC-909C-4575-9123-A39D0AD826AF}" sibTransId="{2D2DD14F-4D6E-4D73-B158-61E0A85E2751}"/>
    <dgm:cxn modelId="{3EE3233B-B974-4B79-B831-4DBB96EEA964}" type="presParOf" srcId="{5DDB5001-A625-4A5F-BEEB-1E2E912CA673}" destId="{9C87E04B-F863-4119-9B40-8A7CFC14C8F2}" srcOrd="0" destOrd="0" presId="urn:microsoft.com/office/officeart/2009/3/layout/PhasedProcess"/>
    <dgm:cxn modelId="{93992BDC-A88A-499F-AF1D-D71AADB4AA5B}" type="presParOf" srcId="{5DDB5001-A625-4A5F-BEEB-1E2E912CA673}" destId="{B815CE57-D2D5-4C74-8AD1-A861CB02401B}" srcOrd="1" destOrd="0" presId="urn:microsoft.com/office/officeart/2009/3/layout/PhasedProcess"/>
    <dgm:cxn modelId="{9DBA6A0F-E91B-4C7C-BB47-313E675E73A7}" type="presParOf" srcId="{5DDB5001-A625-4A5F-BEEB-1E2E912CA673}" destId="{833E01C7-C777-446A-8A04-9E87F73A9F4C}" srcOrd="2" destOrd="0" presId="urn:microsoft.com/office/officeart/2009/3/layout/PhasedProcess"/>
    <dgm:cxn modelId="{6B836E03-3003-433E-B34C-C101CA99BA14}" type="presParOf" srcId="{5DDB5001-A625-4A5F-BEEB-1E2E912CA673}" destId="{DB9DA9E6-3A31-4359-A9DE-8B163AB17327}" srcOrd="3" destOrd="0" presId="urn:microsoft.com/office/officeart/2009/3/layout/PhasedProcess"/>
    <dgm:cxn modelId="{04210A58-8F45-4253-8BFF-89E9E3004765}" type="presParOf" srcId="{DB9DA9E6-3A31-4359-A9DE-8B163AB17327}" destId="{2441A47F-FD3B-4B91-9087-BB2B516FB3A6}" srcOrd="0" destOrd="0" presId="urn:microsoft.com/office/officeart/2009/3/layout/PhasedProcess"/>
    <dgm:cxn modelId="{0EA4A368-A9A6-4BAB-B032-96FCA382E35E}" type="presParOf" srcId="{DB9DA9E6-3A31-4359-A9DE-8B163AB17327}" destId="{CF0A40EA-B7CE-4958-8835-681EFDF420FF}" srcOrd="1" destOrd="0" presId="urn:microsoft.com/office/officeart/2009/3/layout/PhasedProcess"/>
    <dgm:cxn modelId="{AE34D99C-AB83-432D-8B92-74BD00E424A2}" type="presParOf" srcId="{DB9DA9E6-3A31-4359-A9DE-8B163AB17327}" destId="{394EEADD-E3BC-4DF0-8BDB-D433631DB8CF}" srcOrd="2" destOrd="0" presId="urn:microsoft.com/office/officeart/2009/3/layout/PhasedProcess"/>
    <dgm:cxn modelId="{C7A46295-3584-499A-AD3B-14A1C28DAA48}" type="presParOf" srcId="{DB9DA9E6-3A31-4359-A9DE-8B163AB17327}" destId="{93B3B775-FAEC-41CE-9BED-FD2C4CDDAF5F}" srcOrd="3" destOrd="0" presId="urn:microsoft.com/office/officeart/2009/3/layout/PhasedProcess"/>
    <dgm:cxn modelId="{1B83DA80-699B-498F-9113-60AC3A7589CB}" type="presParOf" srcId="{DB9DA9E6-3A31-4359-A9DE-8B163AB17327}" destId="{54C3552F-BB60-4098-864F-6951346B5382}" srcOrd="4" destOrd="0" presId="urn:microsoft.com/office/officeart/2009/3/layout/PhasedProcess"/>
    <dgm:cxn modelId="{A20E6613-AAF2-4C55-BE0F-902AA81D4B1A}" type="presParOf" srcId="{DB9DA9E6-3A31-4359-A9DE-8B163AB17327}" destId="{B9FC6BDA-7341-43AC-8F16-42F204D123AB}" srcOrd="5" destOrd="0" presId="urn:microsoft.com/office/officeart/2009/3/layout/PhasedProcess"/>
    <dgm:cxn modelId="{0734EACF-A375-4077-BF8C-1B0C878367CE}" type="presParOf" srcId="{DB9DA9E6-3A31-4359-A9DE-8B163AB17327}" destId="{8A746F48-FA72-41FF-953B-EA3F1AD4D16C}" srcOrd="6" destOrd="0" presId="urn:microsoft.com/office/officeart/2009/3/layout/PhasedProcess"/>
    <dgm:cxn modelId="{F0A5C011-8BFA-4B82-8A91-A7DCF34830D9}" type="presParOf" srcId="{DB9DA9E6-3A31-4359-A9DE-8B163AB17327}" destId="{B4446402-7F15-4A82-9D9C-B8C7B28EC81D}" srcOrd="7" destOrd="0" presId="urn:microsoft.com/office/officeart/2009/3/layout/PhasedProcess"/>
    <dgm:cxn modelId="{B99D3257-FE11-4213-B4BC-6C70CD7F5E97}" type="presParOf" srcId="{5DDB5001-A625-4A5F-BEEB-1E2E912CA673}" destId="{6B262970-7C7F-4074-995B-70F42F381511}" srcOrd="4" destOrd="0" presId="urn:microsoft.com/office/officeart/2009/3/layout/PhasedProcess"/>
    <dgm:cxn modelId="{5C5BBFA9-BD3C-4D64-BD7A-B923085518D1}" type="presParOf" srcId="{6B262970-7C7F-4074-995B-70F42F381511}" destId="{82FEEABD-5A16-49BA-BA14-62F1A4E5A86C}" srcOrd="0" destOrd="0" presId="urn:microsoft.com/office/officeart/2009/3/layout/PhasedProcess"/>
    <dgm:cxn modelId="{4E0E62FB-7C26-4E1F-A5B6-B731D907C4CF}" type="presParOf" srcId="{6B262970-7C7F-4074-995B-70F42F381511}" destId="{A38E8C3A-6267-4A9C-B795-529439BD62B1}" srcOrd="1" destOrd="0" presId="urn:microsoft.com/office/officeart/2009/3/layout/PhasedProcess"/>
    <dgm:cxn modelId="{BF64B539-300F-4194-ACB3-73660A15517A}" type="presParOf" srcId="{6B262970-7C7F-4074-995B-70F42F381511}" destId="{DC84672E-D81B-45E3-9D36-1A1E0B7285DA}" srcOrd="2" destOrd="0" presId="urn:microsoft.com/office/officeart/2009/3/layout/PhasedProcess"/>
    <dgm:cxn modelId="{5C3EBF98-8099-4C7B-B16C-975268A7BFFA}" type="presParOf" srcId="{6B262970-7C7F-4074-995B-70F42F381511}" destId="{52E9D162-F4BF-454D-A193-B7F37C75F63D}" srcOrd="3" destOrd="0" presId="urn:microsoft.com/office/officeart/2009/3/layout/PhasedProcess"/>
    <dgm:cxn modelId="{78DB6302-4E63-45F2-8C05-A324B8486221}" type="presParOf" srcId="{6B262970-7C7F-4074-995B-70F42F381511}" destId="{87752597-5A6A-4233-AC57-742C9BECB85B}" srcOrd="4" destOrd="0" presId="urn:microsoft.com/office/officeart/2009/3/layout/PhasedProcess"/>
    <dgm:cxn modelId="{B26EE727-560F-47C3-BBA3-CC4E4DA3449B}" type="presParOf" srcId="{6B262970-7C7F-4074-995B-70F42F381511}" destId="{C033583C-140F-492F-BAAF-0462255CE848}" srcOrd="5" destOrd="0" presId="urn:microsoft.com/office/officeart/2009/3/layout/PhasedProcess"/>
    <dgm:cxn modelId="{2C76C3B8-A7B2-4220-8D08-B776E98B52B6}" type="presParOf" srcId="{6B262970-7C7F-4074-995B-70F42F381511}" destId="{7314686E-C09D-4FA8-AA1F-BD7F1E39FA71}" srcOrd="6" destOrd="0" presId="urn:microsoft.com/office/officeart/2009/3/layout/PhasedProcess"/>
    <dgm:cxn modelId="{82F0EA4B-5663-41B0-97EC-49A328A60C06}" type="presParOf" srcId="{6B262970-7C7F-4074-995B-70F42F381511}" destId="{348A29A8-2148-468A-818B-D2036F27EAC8}" srcOrd="7" destOrd="0" presId="urn:microsoft.com/office/officeart/2009/3/layout/PhasedProcess"/>
    <dgm:cxn modelId="{8B8CFACB-04D1-44D9-BA69-0F076AAB81C6}" type="presParOf" srcId="{6B262970-7C7F-4074-995B-70F42F381511}" destId="{6940F3EB-2A93-44EC-AC9A-A0CDDCC44910}" srcOrd="8" destOrd="0" presId="urn:microsoft.com/office/officeart/2009/3/layout/PhasedProcess"/>
    <dgm:cxn modelId="{A08A9671-25CE-42FA-A4E0-29F6458D966E}" type="presParOf" srcId="{5DDB5001-A625-4A5F-BEEB-1E2E912CA673}" destId="{22548D48-817B-4F96-8DC2-8654569292EE}" srcOrd="5"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0682D0C-6DC0-483B-9407-407C98637212}" type="doc">
      <dgm:prSet loTypeId="urn:microsoft.com/office/officeart/2005/8/layout/hProcess11" loCatId="process" qsTypeId="urn:microsoft.com/office/officeart/2005/8/quickstyle/3d2#2" qsCatId="3D" csTypeId="urn:microsoft.com/office/officeart/2005/8/colors/colorful5" csCatId="colorful" phldr="1"/>
      <dgm:spPr/>
      <dgm:t>
        <a:bodyPr/>
        <a:lstStyle/>
        <a:p>
          <a:endParaRPr lang="en-US"/>
        </a:p>
      </dgm:t>
    </dgm:pt>
    <dgm:pt modelId="{E29F8F32-AFD2-444A-BD21-4BF69D736CC9}">
      <dgm:prSet custT="1"/>
      <dgm:spPr/>
      <dgm:t>
        <a:bodyPr/>
        <a:lstStyle/>
        <a:p>
          <a:pPr rtl="0"/>
          <a:r>
            <a:rPr lang="en-US" sz="2000" b="1" dirty="0"/>
            <a:t>ADVANTAGES</a:t>
          </a:r>
          <a:r>
            <a:rPr lang="en-US" sz="2000" dirty="0"/>
            <a:t> </a:t>
          </a:r>
        </a:p>
      </dgm:t>
    </dgm:pt>
    <dgm:pt modelId="{94B586BB-59F8-4C9E-969C-5EEDF5A7D27F}" type="parTrans" cxnId="{3E4EB7BF-7270-46E7-BE1F-49AE3AD2A0C5}">
      <dgm:prSet/>
      <dgm:spPr/>
      <dgm:t>
        <a:bodyPr/>
        <a:lstStyle/>
        <a:p>
          <a:endParaRPr lang="en-US"/>
        </a:p>
      </dgm:t>
    </dgm:pt>
    <dgm:pt modelId="{94AE3915-B9F1-4C71-8FA4-6D0EB829E66B}" type="sibTrans" cxnId="{3E4EB7BF-7270-46E7-BE1F-49AE3AD2A0C5}">
      <dgm:prSet/>
      <dgm:spPr/>
      <dgm:t>
        <a:bodyPr/>
        <a:lstStyle/>
        <a:p>
          <a:endParaRPr lang="en-US"/>
        </a:p>
      </dgm:t>
    </dgm:pt>
    <dgm:pt modelId="{ADE176CB-0148-4305-B348-18F6789DCD1D}">
      <dgm:prSet custT="1"/>
      <dgm:spPr/>
      <dgm:t>
        <a:bodyPr/>
        <a:lstStyle/>
        <a:p>
          <a:pPr rtl="0"/>
          <a:r>
            <a:rPr lang="en-US" sz="1800" dirty="0"/>
            <a:t>Cost savings </a:t>
          </a:r>
        </a:p>
      </dgm:t>
    </dgm:pt>
    <dgm:pt modelId="{86283E40-D61D-42FE-B0B3-FACEEA563CF4}" type="parTrans" cxnId="{965C21DA-3A76-4E35-AB26-485E62E8510E}">
      <dgm:prSet/>
      <dgm:spPr/>
      <dgm:t>
        <a:bodyPr/>
        <a:lstStyle/>
        <a:p>
          <a:endParaRPr lang="en-US"/>
        </a:p>
      </dgm:t>
    </dgm:pt>
    <dgm:pt modelId="{ECBE51C4-AC74-4BC6-BC96-4B72665A86AB}" type="sibTrans" cxnId="{965C21DA-3A76-4E35-AB26-485E62E8510E}">
      <dgm:prSet/>
      <dgm:spPr/>
      <dgm:t>
        <a:bodyPr/>
        <a:lstStyle/>
        <a:p>
          <a:endParaRPr lang="en-US"/>
        </a:p>
      </dgm:t>
    </dgm:pt>
    <dgm:pt modelId="{7A4B1C2E-B6F5-40D1-85F6-F148DADD2E11}">
      <dgm:prSet custT="1"/>
      <dgm:spPr/>
      <dgm:t>
        <a:bodyPr/>
        <a:lstStyle/>
        <a:p>
          <a:pPr rtl="0"/>
          <a:r>
            <a:rPr lang="en-US" sz="1800" dirty="0"/>
            <a:t>Time savings </a:t>
          </a:r>
        </a:p>
      </dgm:t>
    </dgm:pt>
    <dgm:pt modelId="{ACA2D0EE-AAFA-416E-B3C9-3D4D70CFEF32}" type="parTrans" cxnId="{BFA4E994-6E36-493F-8973-362BC7665279}">
      <dgm:prSet/>
      <dgm:spPr/>
      <dgm:t>
        <a:bodyPr/>
        <a:lstStyle/>
        <a:p>
          <a:endParaRPr lang="en-US"/>
        </a:p>
      </dgm:t>
    </dgm:pt>
    <dgm:pt modelId="{D4E4DE5D-C1ED-45BA-B906-181AD474C2E6}" type="sibTrans" cxnId="{BFA4E994-6E36-493F-8973-362BC7665279}">
      <dgm:prSet/>
      <dgm:spPr/>
      <dgm:t>
        <a:bodyPr/>
        <a:lstStyle/>
        <a:p>
          <a:endParaRPr lang="en-US"/>
        </a:p>
      </dgm:t>
    </dgm:pt>
    <dgm:pt modelId="{8B0FCBF6-A36D-474C-A353-5D2A58991F6D}">
      <dgm:prSet custT="1"/>
      <dgm:spPr/>
      <dgm:t>
        <a:bodyPr/>
        <a:lstStyle/>
        <a:p>
          <a:pPr rtl="0"/>
          <a:r>
            <a:rPr lang="en-US" sz="1800" dirty="0"/>
            <a:t>Expanded pool of applicants</a:t>
          </a:r>
        </a:p>
      </dgm:t>
    </dgm:pt>
    <dgm:pt modelId="{D61F208D-A631-4EB3-AB87-5EBC80F41CC1}" type="parTrans" cxnId="{41FC7D1D-D3C0-4595-8406-D8143E0AF1A5}">
      <dgm:prSet/>
      <dgm:spPr/>
      <dgm:t>
        <a:bodyPr/>
        <a:lstStyle/>
        <a:p>
          <a:endParaRPr lang="en-US"/>
        </a:p>
      </dgm:t>
    </dgm:pt>
    <dgm:pt modelId="{543E0014-03CC-410A-A5D6-645CEB01EFFD}" type="sibTrans" cxnId="{41FC7D1D-D3C0-4595-8406-D8143E0AF1A5}">
      <dgm:prSet/>
      <dgm:spPr/>
      <dgm:t>
        <a:bodyPr/>
        <a:lstStyle/>
        <a:p>
          <a:endParaRPr lang="en-US"/>
        </a:p>
      </dgm:t>
    </dgm:pt>
    <dgm:pt modelId="{099F97C2-EC78-4873-8DAB-152C9E0B1E93}">
      <dgm:prSet/>
      <dgm:spPr/>
      <dgm:t>
        <a:bodyPr/>
        <a:lstStyle/>
        <a:p>
          <a:pPr algn="l" rtl="0"/>
          <a:r>
            <a:rPr lang="en-US" sz="1600" b="1"/>
            <a:t>DISADVANTAGES</a:t>
          </a:r>
          <a:endParaRPr lang="en-US" sz="1600"/>
        </a:p>
      </dgm:t>
    </dgm:pt>
    <dgm:pt modelId="{6FCD26DF-714A-45EE-AB72-2B801748179C}" type="parTrans" cxnId="{5C95E201-9C4F-47DC-A233-6F067F0E61DB}">
      <dgm:prSet/>
      <dgm:spPr/>
      <dgm:t>
        <a:bodyPr/>
        <a:lstStyle/>
        <a:p>
          <a:endParaRPr lang="en-US"/>
        </a:p>
      </dgm:t>
    </dgm:pt>
    <dgm:pt modelId="{FCDDA128-5C8A-4440-AB32-20B42C48D72F}" type="sibTrans" cxnId="{5C95E201-9C4F-47DC-A233-6F067F0E61DB}">
      <dgm:prSet/>
      <dgm:spPr/>
      <dgm:t>
        <a:bodyPr/>
        <a:lstStyle/>
        <a:p>
          <a:endParaRPr lang="en-US"/>
        </a:p>
      </dgm:t>
    </dgm:pt>
    <dgm:pt modelId="{BEA88D0C-0871-4293-B20D-D118B4ACC627}">
      <dgm:prSet custT="1"/>
      <dgm:spPr/>
      <dgm:t>
        <a:bodyPr/>
        <a:lstStyle/>
        <a:p>
          <a:pPr algn="just" rtl="0"/>
          <a:r>
            <a:rPr lang="en-US" sz="1600" dirty="0"/>
            <a:t>More unqualified applicants </a:t>
          </a:r>
        </a:p>
      </dgm:t>
    </dgm:pt>
    <dgm:pt modelId="{7E73DA3C-9F5B-459A-8E25-4AD4930E2664}" type="parTrans" cxnId="{0087A19C-3A23-4B85-8CCC-3A8A927A81D4}">
      <dgm:prSet/>
      <dgm:spPr/>
      <dgm:t>
        <a:bodyPr/>
        <a:lstStyle/>
        <a:p>
          <a:endParaRPr lang="en-US"/>
        </a:p>
      </dgm:t>
    </dgm:pt>
    <dgm:pt modelId="{55032AF4-5B0F-43C2-BA81-6DE07050A61F}" type="sibTrans" cxnId="{0087A19C-3A23-4B85-8CCC-3A8A927A81D4}">
      <dgm:prSet/>
      <dgm:spPr/>
      <dgm:t>
        <a:bodyPr/>
        <a:lstStyle/>
        <a:p>
          <a:endParaRPr lang="en-US"/>
        </a:p>
      </dgm:t>
    </dgm:pt>
    <dgm:pt modelId="{4EE283A8-CD07-4DB3-BBDF-1C8CE37C6DE6}">
      <dgm:prSet custT="1"/>
      <dgm:spPr/>
      <dgm:t>
        <a:bodyPr/>
        <a:lstStyle/>
        <a:p>
          <a:pPr algn="just" rtl="0"/>
          <a:r>
            <a:rPr lang="en-US" sz="1600" dirty="0"/>
            <a:t>Additional work for HR staff members </a:t>
          </a:r>
        </a:p>
      </dgm:t>
    </dgm:pt>
    <dgm:pt modelId="{FFE797C3-8A75-40C1-AB62-39AA26A16A79}" type="parTrans" cxnId="{185E1EBE-88AC-4DCD-A15F-4FC9F1374878}">
      <dgm:prSet/>
      <dgm:spPr/>
      <dgm:t>
        <a:bodyPr/>
        <a:lstStyle/>
        <a:p>
          <a:endParaRPr lang="en-US"/>
        </a:p>
      </dgm:t>
    </dgm:pt>
    <dgm:pt modelId="{A3452106-DEB6-4CE8-BAA0-53AC5069E346}" type="sibTrans" cxnId="{185E1EBE-88AC-4DCD-A15F-4FC9F1374878}">
      <dgm:prSet/>
      <dgm:spPr/>
      <dgm:t>
        <a:bodyPr/>
        <a:lstStyle/>
        <a:p>
          <a:endParaRPr lang="en-US"/>
        </a:p>
      </dgm:t>
    </dgm:pt>
    <dgm:pt modelId="{EEC6B780-559E-4846-9F58-DF0759A75306}">
      <dgm:prSet custT="1"/>
      <dgm:spPr/>
      <dgm:t>
        <a:bodyPr/>
        <a:lstStyle/>
        <a:p>
          <a:pPr algn="just" rtl="0"/>
          <a:r>
            <a:rPr lang="en-US" sz="1600" dirty="0"/>
            <a:t>Many applicants are not seriously seeking employment </a:t>
          </a:r>
        </a:p>
      </dgm:t>
    </dgm:pt>
    <dgm:pt modelId="{AE5E0514-7E7D-4E76-8B0D-4DD88D653572}" type="parTrans" cxnId="{94B845C3-F16C-4D56-8ACF-8F41E0047911}">
      <dgm:prSet/>
      <dgm:spPr/>
      <dgm:t>
        <a:bodyPr/>
        <a:lstStyle/>
        <a:p>
          <a:endParaRPr lang="en-US"/>
        </a:p>
      </dgm:t>
    </dgm:pt>
    <dgm:pt modelId="{31388569-9282-4F71-A161-816CB9DA060B}" type="sibTrans" cxnId="{94B845C3-F16C-4D56-8ACF-8F41E0047911}">
      <dgm:prSet/>
      <dgm:spPr/>
      <dgm:t>
        <a:bodyPr/>
        <a:lstStyle/>
        <a:p>
          <a:endParaRPr lang="en-US"/>
        </a:p>
      </dgm:t>
    </dgm:pt>
    <dgm:pt modelId="{EFC86EED-3FF1-4619-9E38-EF863C9E2D65}">
      <dgm:prSet custT="1"/>
      <dgm:spPr/>
      <dgm:t>
        <a:bodyPr/>
        <a:lstStyle/>
        <a:p>
          <a:pPr algn="just" rtl="0"/>
          <a:r>
            <a:rPr lang="en-US" sz="1600" dirty="0"/>
            <a:t>Access limited or unavailable to some applicants</a:t>
          </a:r>
        </a:p>
      </dgm:t>
    </dgm:pt>
    <dgm:pt modelId="{7661D7C3-B76B-4098-8DAD-0F4B987F946A}" type="parTrans" cxnId="{4FD93159-0A2F-45F0-8BC4-D7CF5EAB4B2F}">
      <dgm:prSet/>
      <dgm:spPr/>
      <dgm:t>
        <a:bodyPr/>
        <a:lstStyle/>
        <a:p>
          <a:endParaRPr lang="en-US"/>
        </a:p>
      </dgm:t>
    </dgm:pt>
    <dgm:pt modelId="{20A02BEC-8982-460B-9DD6-39D024D40405}" type="sibTrans" cxnId="{4FD93159-0A2F-45F0-8BC4-D7CF5EAB4B2F}">
      <dgm:prSet/>
      <dgm:spPr/>
      <dgm:t>
        <a:bodyPr/>
        <a:lstStyle/>
        <a:p>
          <a:endParaRPr lang="en-US"/>
        </a:p>
      </dgm:t>
    </dgm:pt>
    <dgm:pt modelId="{99E4E01A-EB29-40FD-A938-22B1EEB724EC}" type="pres">
      <dgm:prSet presAssocID="{E0682D0C-6DC0-483B-9407-407C98637212}" presName="Name0" presStyleCnt="0">
        <dgm:presLayoutVars>
          <dgm:dir/>
          <dgm:resizeHandles val="exact"/>
        </dgm:presLayoutVars>
      </dgm:prSet>
      <dgm:spPr/>
    </dgm:pt>
    <dgm:pt modelId="{8DAE5801-F6DC-4A58-98D7-FC0EC19C6325}" type="pres">
      <dgm:prSet presAssocID="{E0682D0C-6DC0-483B-9407-407C98637212}" presName="arrow" presStyleLbl="bgShp" presStyleIdx="0" presStyleCnt="1"/>
      <dgm:spPr/>
    </dgm:pt>
    <dgm:pt modelId="{4715E08C-AD4C-4B83-9673-BA0ACD695335}" type="pres">
      <dgm:prSet presAssocID="{E0682D0C-6DC0-483B-9407-407C98637212}" presName="points" presStyleCnt="0"/>
      <dgm:spPr/>
    </dgm:pt>
    <dgm:pt modelId="{0035F3CA-681F-4279-96D7-4DC909CA3DF6}" type="pres">
      <dgm:prSet presAssocID="{E29F8F32-AFD2-444A-BD21-4BF69D736CC9}" presName="compositeA" presStyleCnt="0"/>
      <dgm:spPr/>
    </dgm:pt>
    <dgm:pt modelId="{08C4A065-A5BB-499F-8BA7-1ED874857FDC}" type="pres">
      <dgm:prSet presAssocID="{E29F8F32-AFD2-444A-BD21-4BF69D736CC9}" presName="textA" presStyleLbl="revTx" presStyleIdx="0" presStyleCnt="2" custScaleX="190007">
        <dgm:presLayoutVars>
          <dgm:bulletEnabled val="1"/>
        </dgm:presLayoutVars>
      </dgm:prSet>
      <dgm:spPr/>
    </dgm:pt>
    <dgm:pt modelId="{9614E2C9-6120-4285-99B1-C54257B9C130}" type="pres">
      <dgm:prSet presAssocID="{E29F8F32-AFD2-444A-BD21-4BF69D736CC9}" presName="circleA" presStyleLbl="node1" presStyleIdx="0" presStyleCnt="2"/>
      <dgm:spPr/>
    </dgm:pt>
    <dgm:pt modelId="{DC47A4F7-0E39-4192-A592-D5ACF40C3208}" type="pres">
      <dgm:prSet presAssocID="{E29F8F32-AFD2-444A-BD21-4BF69D736CC9}" presName="spaceA" presStyleCnt="0"/>
      <dgm:spPr/>
    </dgm:pt>
    <dgm:pt modelId="{3CC0655A-AAA9-45F1-BA5D-5F0FDC04D50C}" type="pres">
      <dgm:prSet presAssocID="{94AE3915-B9F1-4C71-8FA4-6D0EB829E66B}" presName="space" presStyleCnt="0"/>
      <dgm:spPr/>
    </dgm:pt>
    <dgm:pt modelId="{D42BFB32-0460-47B6-8A2A-B360944E5069}" type="pres">
      <dgm:prSet presAssocID="{099F97C2-EC78-4873-8DAB-152C9E0B1E93}" presName="compositeB" presStyleCnt="0"/>
      <dgm:spPr/>
    </dgm:pt>
    <dgm:pt modelId="{36B12CC2-68C4-4199-AA16-DE6240BB5C95}" type="pres">
      <dgm:prSet presAssocID="{099F97C2-EC78-4873-8DAB-152C9E0B1E93}" presName="textB" presStyleLbl="revTx" presStyleIdx="1" presStyleCnt="2" custScaleX="216130" custScaleY="79730" custLinFactNeighborX="37639" custLinFactNeighborY="338">
        <dgm:presLayoutVars>
          <dgm:bulletEnabled val="1"/>
        </dgm:presLayoutVars>
      </dgm:prSet>
      <dgm:spPr/>
    </dgm:pt>
    <dgm:pt modelId="{A960AD87-7D2F-4BB4-9D49-99139CBC1578}" type="pres">
      <dgm:prSet presAssocID="{099F97C2-EC78-4873-8DAB-152C9E0B1E93}" presName="circleB" presStyleLbl="node1" presStyleIdx="1" presStyleCnt="2"/>
      <dgm:spPr/>
    </dgm:pt>
    <dgm:pt modelId="{79F8CA71-DE3F-4093-B67D-0649ACE8B68E}" type="pres">
      <dgm:prSet presAssocID="{099F97C2-EC78-4873-8DAB-152C9E0B1E93}" presName="spaceB" presStyleCnt="0"/>
      <dgm:spPr/>
    </dgm:pt>
  </dgm:ptLst>
  <dgm:cxnLst>
    <dgm:cxn modelId="{5C95E201-9C4F-47DC-A233-6F067F0E61DB}" srcId="{E0682D0C-6DC0-483B-9407-407C98637212}" destId="{099F97C2-EC78-4873-8DAB-152C9E0B1E93}" srcOrd="1" destOrd="0" parTransId="{6FCD26DF-714A-45EE-AB72-2B801748179C}" sibTransId="{FCDDA128-5C8A-4440-AB32-20B42C48D72F}"/>
    <dgm:cxn modelId="{5C2F9717-5423-4C9F-8979-1A69A7118405}" type="presOf" srcId="{BEA88D0C-0871-4293-B20D-D118B4ACC627}" destId="{36B12CC2-68C4-4199-AA16-DE6240BB5C95}" srcOrd="0" destOrd="1" presId="urn:microsoft.com/office/officeart/2005/8/layout/hProcess11"/>
    <dgm:cxn modelId="{41FC7D1D-D3C0-4595-8406-D8143E0AF1A5}" srcId="{E29F8F32-AFD2-444A-BD21-4BF69D736CC9}" destId="{8B0FCBF6-A36D-474C-A353-5D2A58991F6D}" srcOrd="2" destOrd="0" parTransId="{D61F208D-A631-4EB3-AB87-5EBC80F41CC1}" sibTransId="{543E0014-03CC-410A-A5D6-645CEB01EFFD}"/>
    <dgm:cxn modelId="{84D9B32A-11EC-4648-8416-6C25243E99D5}" type="presOf" srcId="{4EE283A8-CD07-4DB3-BBDF-1C8CE37C6DE6}" destId="{36B12CC2-68C4-4199-AA16-DE6240BB5C95}" srcOrd="0" destOrd="2" presId="urn:microsoft.com/office/officeart/2005/8/layout/hProcess11"/>
    <dgm:cxn modelId="{0ECAC62D-50C7-418B-9C71-B841FA564DDF}" type="presOf" srcId="{099F97C2-EC78-4873-8DAB-152C9E0B1E93}" destId="{36B12CC2-68C4-4199-AA16-DE6240BB5C95}" srcOrd="0" destOrd="0" presId="urn:microsoft.com/office/officeart/2005/8/layout/hProcess11"/>
    <dgm:cxn modelId="{017CCC3D-ABC1-453B-A8FD-1B0B578FFC3E}" type="presOf" srcId="{EEC6B780-559E-4846-9F58-DF0759A75306}" destId="{36B12CC2-68C4-4199-AA16-DE6240BB5C95}" srcOrd="0" destOrd="3" presId="urn:microsoft.com/office/officeart/2005/8/layout/hProcess11"/>
    <dgm:cxn modelId="{2C8E8145-5C93-4081-A23A-0604A69D91D8}" type="presOf" srcId="{E0682D0C-6DC0-483B-9407-407C98637212}" destId="{99E4E01A-EB29-40FD-A938-22B1EEB724EC}" srcOrd="0" destOrd="0" presId="urn:microsoft.com/office/officeart/2005/8/layout/hProcess11"/>
    <dgm:cxn modelId="{FC012D68-3388-4069-A5C8-C28FF87E153E}" type="presOf" srcId="{ADE176CB-0148-4305-B348-18F6789DCD1D}" destId="{08C4A065-A5BB-499F-8BA7-1ED874857FDC}" srcOrd="0" destOrd="1" presId="urn:microsoft.com/office/officeart/2005/8/layout/hProcess11"/>
    <dgm:cxn modelId="{A9660A51-DB93-4599-A5BC-7C4402506DF2}" type="presOf" srcId="{8B0FCBF6-A36D-474C-A353-5D2A58991F6D}" destId="{08C4A065-A5BB-499F-8BA7-1ED874857FDC}" srcOrd="0" destOrd="3" presId="urn:microsoft.com/office/officeart/2005/8/layout/hProcess11"/>
    <dgm:cxn modelId="{B863CC78-5C1D-4FE4-9280-81BCCE9BF6CA}" type="presOf" srcId="{E29F8F32-AFD2-444A-BD21-4BF69D736CC9}" destId="{08C4A065-A5BB-499F-8BA7-1ED874857FDC}" srcOrd="0" destOrd="0" presId="urn:microsoft.com/office/officeart/2005/8/layout/hProcess11"/>
    <dgm:cxn modelId="{4FD93159-0A2F-45F0-8BC4-D7CF5EAB4B2F}" srcId="{099F97C2-EC78-4873-8DAB-152C9E0B1E93}" destId="{EFC86EED-3FF1-4619-9E38-EF863C9E2D65}" srcOrd="3" destOrd="0" parTransId="{7661D7C3-B76B-4098-8DAD-0F4B987F946A}" sibTransId="{20A02BEC-8982-460B-9DD6-39D024D40405}"/>
    <dgm:cxn modelId="{C154A38E-47C7-4EEA-BB96-83FA14FD84B1}" type="presOf" srcId="{EFC86EED-3FF1-4619-9E38-EF863C9E2D65}" destId="{36B12CC2-68C4-4199-AA16-DE6240BB5C95}" srcOrd="0" destOrd="4" presId="urn:microsoft.com/office/officeart/2005/8/layout/hProcess11"/>
    <dgm:cxn modelId="{BFA4E994-6E36-493F-8973-362BC7665279}" srcId="{E29F8F32-AFD2-444A-BD21-4BF69D736CC9}" destId="{7A4B1C2E-B6F5-40D1-85F6-F148DADD2E11}" srcOrd="1" destOrd="0" parTransId="{ACA2D0EE-AAFA-416E-B3C9-3D4D70CFEF32}" sibTransId="{D4E4DE5D-C1ED-45BA-B906-181AD474C2E6}"/>
    <dgm:cxn modelId="{0087A19C-3A23-4B85-8CCC-3A8A927A81D4}" srcId="{099F97C2-EC78-4873-8DAB-152C9E0B1E93}" destId="{BEA88D0C-0871-4293-B20D-D118B4ACC627}" srcOrd="0" destOrd="0" parTransId="{7E73DA3C-9F5B-459A-8E25-4AD4930E2664}" sibTransId="{55032AF4-5B0F-43C2-BA81-6DE07050A61F}"/>
    <dgm:cxn modelId="{895061A5-0B70-4D3D-9750-F73C4B681D8D}" type="presOf" srcId="{7A4B1C2E-B6F5-40D1-85F6-F148DADD2E11}" destId="{08C4A065-A5BB-499F-8BA7-1ED874857FDC}" srcOrd="0" destOrd="2" presId="urn:microsoft.com/office/officeart/2005/8/layout/hProcess11"/>
    <dgm:cxn modelId="{185E1EBE-88AC-4DCD-A15F-4FC9F1374878}" srcId="{099F97C2-EC78-4873-8DAB-152C9E0B1E93}" destId="{4EE283A8-CD07-4DB3-BBDF-1C8CE37C6DE6}" srcOrd="1" destOrd="0" parTransId="{FFE797C3-8A75-40C1-AB62-39AA26A16A79}" sibTransId="{A3452106-DEB6-4CE8-BAA0-53AC5069E346}"/>
    <dgm:cxn modelId="{3E4EB7BF-7270-46E7-BE1F-49AE3AD2A0C5}" srcId="{E0682D0C-6DC0-483B-9407-407C98637212}" destId="{E29F8F32-AFD2-444A-BD21-4BF69D736CC9}" srcOrd="0" destOrd="0" parTransId="{94B586BB-59F8-4C9E-969C-5EEDF5A7D27F}" sibTransId="{94AE3915-B9F1-4C71-8FA4-6D0EB829E66B}"/>
    <dgm:cxn modelId="{94B845C3-F16C-4D56-8ACF-8F41E0047911}" srcId="{099F97C2-EC78-4873-8DAB-152C9E0B1E93}" destId="{EEC6B780-559E-4846-9F58-DF0759A75306}" srcOrd="2" destOrd="0" parTransId="{AE5E0514-7E7D-4E76-8B0D-4DD88D653572}" sibTransId="{31388569-9282-4F71-A161-816CB9DA060B}"/>
    <dgm:cxn modelId="{965C21DA-3A76-4E35-AB26-485E62E8510E}" srcId="{E29F8F32-AFD2-444A-BD21-4BF69D736CC9}" destId="{ADE176CB-0148-4305-B348-18F6789DCD1D}" srcOrd="0" destOrd="0" parTransId="{86283E40-D61D-42FE-B0B3-FACEEA563CF4}" sibTransId="{ECBE51C4-AC74-4BC6-BC96-4B72665A86AB}"/>
    <dgm:cxn modelId="{E06076C9-CD39-4D50-AE8C-6F019A284DF1}" type="presParOf" srcId="{99E4E01A-EB29-40FD-A938-22B1EEB724EC}" destId="{8DAE5801-F6DC-4A58-98D7-FC0EC19C6325}" srcOrd="0" destOrd="0" presId="urn:microsoft.com/office/officeart/2005/8/layout/hProcess11"/>
    <dgm:cxn modelId="{E97DF990-BD99-41F4-B2F6-54C9F4742BC3}" type="presParOf" srcId="{99E4E01A-EB29-40FD-A938-22B1EEB724EC}" destId="{4715E08C-AD4C-4B83-9673-BA0ACD695335}" srcOrd="1" destOrd="0" presId="urn:microsoft.com/office/officeart/2005/8/layout/hProcess11"/>
    <dgm:cxn modelId="{3B05DDA9-5555-4572-ACFD-5DCAC1CE30FF}" type="presParOf" srcId="{4715E08C-AD4C-4B83-9673-BA0ACD695335}" destId="{0035F3CA-681F-4279-96D7-4DC909CA3DF6}" srcOrd="0" destOrd="0" presId="urn:microsoft.com/office/officeart/2005/8/layout/hProcess11"/>
    <dgm:cxn modelId="{4D059C42-4561-4385-8163-54763CCDCA40}" type="presParOf" srcId="{0035F3CA-681F-4279-96D7-4DC909CA3DF6}" destId="{08C4A065-A5BB-499F-8BA7-1ED874857FDC}" srcOrd="0" destOrd="0" presId="urn:microsoft.com/office/officeart/2005/8/layout/hProcess11"/>
    <dgm:cxn modelId="{7DD02CC7-BE54-4A46-82CC-01255961986C}" type="presParOf" srcId="{0035F3CA-681F-4279-96D7-4DC909CA3DF6}" destId="{9614E2C9-6120-4285-99B1-C54257B9C130}" srcOrd="1" destOrd="0" presId="urn:microsoft.com/office/officeart/2005/8/layout/hProcess11"/>
    <dgm:cxn modelId="{C16729D5-8458-40F2-9557-94051E9967CB}" type="presParOf" srcId="{0035F3CA-681F-4279-96D7-4DC909CA3DF6}" destId="{DC47A4F7-0E39-4192-A592-D5ACF40C3208}" srcOrd="2" destOrd="0" presId="urn:microsoft.com/office/officeart/2005/8/layout/hProcess11"/>
    <dgm:cxn modelId="{5C399FB0-345A-4C5D-A360-4E7CF700A09D}" type="presParOf" srcId="{4715E08C-AD4C-4B83-9673-BA0ACD695335}" destId="{3CC0655A-AAA9-45F1-BA5D-5F0FDC04D50C}" srcOrd="1" destOrd="0" presId="urn:microsoft.com/office/officeart/2005/8/layout/hProcess11"/>
    <dgm:cxn modelId="{1AB7C1A1-1725-499C-9547-CEDD3EA08807}" type="presParOf" srcId="{4715E08C-AD4C-4B83-9673-BA0ACD695335}" destId="{D42BFB32-0460-47B6-8A2A-B360944E5069}" srcOrd="2" destOrd="0" presId="urn:microsoft.com/office/officeart/2005/8/layout/hProcess11"/>
    <dgm:cxn modelId="{0DAC691F-34BA-4EC8-8C84-1DDA30BDD381}" type="presParOf" srcId="{D42BFB32-0460-47B6-8A2A-B360944E5069}" destId="{36B12CC2-68C4-4199-AA16-DE6240BB5C95}" srcOrd="0" destOrd="0" presId="urn:microsoft.com/office/officeart/2005/8/layout/hProcess11"/>
    <dgm:cxn modelId="{73F8A8A9-C751-4C8F-AB85-E69E764B744A}" type="presParOf" srcId="{D42BFB32-0460-47B6-8A2A-B360944E5069}" destId="{A960AD87-7D2F-4BB4-9D49-99139CBC1578}" srcOrd="1" destOrd="0" presId="urn:microsoft.com/office/officeart/2005/8/layout/hProcess11"/>
    <dgm:cxn modelId="{DBA04F30-E3BE-44E0-BCE4-B952E7CA2F1B}" type="presParOf" srcId="{D42BFB32-0460-47B6-8A2A-B360944E5069}" destId="{79F8CA71-DE3F-4093-B67D-0649ACE8B68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5585799-79E3-4868-87D5-A2694E6FAE3D}" type="doc">
      <dgm:prSet loTypeId="urn:microsoft.com/office/officeart/2005/8/layout/hList7#1" loCatId="list" qsTypeId="urn:microsoft.com/office/officeart/2005/8/quickstyle/3d2#3" qsCatId="3D" csTypeId="urn:microsoft.com/office/officeart/2005/8/colors/colorful1#2" csCatId="colorful" phldr="1"/>
      <dgm:spPr/>
      <dgm:t>
        <a:bodyPr/>
        <a:lstStyle/>
        <a:p>
          <a:endParaRPr lang="en-US"/>
        </a:p>
      </dgm:t>
    </dgm:pt>
    <dgm:pt modelId="{E0B9E9CB-7989-49ED-969A-6E0BE25ABF7D}">
      <dgm:prSet custT="1"/>
      <dgm:spPr/>
      <dgm:t>
        <a:bodyPr/>
        <a:lstStyle/>
        <a:p>
          <a:pPr rtl="0"/>
          <a:r>
            <a:rPr lang="en-US" sz="2000" b="1" dirty="0"/>
            <a:t>A company may draw required personnel from outsourcing firms. </a:t>
          </a:r>
        </a:p>
      </dgm:t>
    </dgm:pt>
    <dgm:pt modelId="{45911B2E-31C6-4E45-8B6F-86BCD26028E6}" type="parTrans" cxnId="{35122B2C-BBE2-44FD-BCB1-341210BE1408}">
      <dgm:prSet/>
      <dgm:spPr/>
      <dgm:t>
        <a:bodyPr/>
        <a:lstStyle/>
        <a:p>
          <a:endParaRPr lang="en-US"/>
        </a:p>
      </dgm:t>
    </dgm:pt>
    <dgm:pt modelId="{103ECBDD-CE2B-4A5B-A790-683F30540F2D}" type="sibTrans" cxnId="{35122B2C-BBE2-44FD-BCB1-341210BE1408}">
      <dgm:prSet/>
      <dgm:spPr/>
      <dgm:t>
        <a:bodyPr/>
        <a:lstStyle/>
        <a:p>
          <a:endParaRPr lang="en-US"/>
        </a:p>
      </dgm:t>
    </dgm:pt>
    <dgm:pt modelId="{0C4FCD0B-5299-480B-969B-CE8666217247}">
      <dgm:prSet custT="1"/>
      <dgm:spPr/>
      <dgm:t>
        <a:bodyPr/>
        <a:lstStyle/>
        <a:p>
          <a:pPr rtl="0"/>
          <a:r>
            <a:rPr lang="en-US" sz="2000" b="1" dirty="0"/>
            <a:t>The outsourcing firms conducts the initial screening of the candidates according to the needs of the organization.</a:t>
          </a:r>
          <a:r>
            <a:rPr lang="en-US" sz="1900" dirty="0"/>
            <a:t> </a:t>
          </a:r>
        </a:p>
      </dgm:t>
    </dgm:pt>
    <dgm:pt modelId="{8FD81A49-BA93-4A18-AA7D-19A1CC491784}" type="parTrans" cxnId="{C88FCCF3-6CE9-4A72-9B4B-BB0F88BD23F7}">
      <dgm:prSet/>
      <dgm:spPr/>
      <dgm:t>
        <a:bodyPr/>
        <a:lstStyle/>
        <a:p>
          <a:endParaRPr lang="en-US"/>
        </a:p>
      </dgm:t>
    </dgm:pt>
    <dgm:pt modelId="{753763EB-CB2B-44BC-A292-EA4F74A84AF4}" type="sibTrans" cxnId="{C88FCCF3-6CE9-4A72-9B4B-BB0F88BD23F7}">
      <dgm:prSet/>
      <dgm:spPr/>
      <dgm:t>
        <a:bodyPr/>
        <a:lstStyle/>
        <a:p>
          <a:endParaRPr lang="en-US"/>
        </a:p>
      </dgm:t>
    </dgm:pt>
    <dgm:pt modelId="{9BD4C349-4EB7-411F-823E-A7455F97C4ED}">
      <dgm:prSet custT="1"/>
      <dgm:spPr/>
      <dgm:t>
        <a:bodyPr/>
        <a:lstStyle/>
        <a:p>
          <a:pPr rtl="0"/>
          <a:r>
            <a:rPr lang="en-US" sz="2400" b="1" dirty="0"/>
            <a:t>In turn, the outsourcing firms charge the organizations for their services.</a:t>
          </a:r>
        </a:p>
      </dgm:t>
    </dgm:pt>
    <dgm:pt modelId="{ADA1CEE6-B433-433E-8963-9AD09118B7C1}" type="parTrans" cxnId="{AE048564-1257-4318-B7CB-8D0EA4BCFA9B}">
      <dgm:prSet/>
      <dgm:spPr/>
      <dgm:t>
        <a:bodyPr/>
        <a:lstStyle/>
        <a:p>
          <a:endParaRPr lang="en-US"/>
        </a:p>
      </dgm:t>
    </dgm:pt>
    <dgm:pt modelId="{E0965899-71EA-4917-AE89-02C6B15F2119}" type="sibTrans" cxnId="{AE048564-1257-4318-B7CB-8D0EA4BCFA9B}">
      <dgm:prSet/>
      <dgm:spPr/>
      <dgm:t>
        <a:bodyPr/>
        <a:lstStyle/>
        <a:p>
          <a:endParaRPr lang="en-US"/>
        </a:p>
      </dgm:t>
    </dgm:pt>
    <dgm:pt modelId="{2065D50F-E6CC-4DF8-BFCA-392E50372676}" type="pres">
      <dgm:prSet presAssocID="{05585799-79E3-4868-87D5-A2694E6FAE3D}" presName="Name0" presStyleCnt="0">
        <dgm:presLayoutVars>
          <dgm:dir/>
          <dgm:resizeHandles val="exact"/>
        </dgm:presLayoutVars>
      </dgm:prSet>
      <dgm:spPr/>
    </dgm:pt>
    <dgm:pt modelId="{AE2E1A2B-83A0-4D63-BC0F-405D4233F5FC}" type="pres">
      <dgm:prSet presAssocID="{05585799-79E3-4868-87D5-A2694E6FAE3D}" presName="fgShape" presStyleLbl="fgShp" presStyleIdx="0" presStyleCnt="1"/>
      <dgm:spPr/>
    </dgm:pt>
    <dgm:pt modelId="{27DE39E3-E72B-4ECA-8B1F-FA066964EDE1}" type="pres">
      <dgm:prSet presAssocID="{05585799-79E3-4868-87D5-A2694E6FAE3D}" presName="linComp" presStyleCnt="0"/>
      <dgm:spPr/>
    </dgm:pt>
    <dgm:pt modelId="{D0ED71E2-E659-4170-AA44-5B022FFA35AB}" type="pres">
      <dgm:prSet presAssocID="{E0B9E9CB-7989-49ED-969A-6E0BE25ABF7D}" presName="compNode" presStyleCnt="0"/>
      <dgm:spPr/>
    </dgm:pt>
    <dgm:pt modelId="{0D8435D0-94BD-4223-A128-207B592AEA62}" type="pres">
      <dgm:prSet presAssocID="{E0B9E9CB-7989-49ED-969A-6E0BE25ABF7D}" presName="bkgdShape" presStyleLbl="node1" presStyleIdx="0" presStyleCnt="3" custLinFactNeighborX="2719" custLinFactNeighborY="1684"/>
      <dgm:spPr/>
    </dgm:pt>
    <dgm:pt modelId="{EC9EFD44-CDAC-402D-AC04-BAEE590469FA}" type="pres">
      <dgm:prSet presAssocID="{E0B9E9CB-7989-49ED-969A-6E0BE25ABF7D}" presName="nodeTx" presStyleLbl="node1" presStyleIdx="0" presStyleCnt="3">
        <dgm:presLayoutVars>
          <dgm:bulletEnabled val="1"/>
        </dgm:presLayoutVars>
      </dgm:prSet>
      <dgm:spPr/>
    </dgm:pt>
    <dgm:pt modelId="{D497FE60-3F2C-443A-B324-14B3743A3ECB}" type="pres">
      <dgm:prSet presAssocID="{E0B9E9CB-7989-49ED-969A-6E0BE25ABF7D}" presName="invisiNode" presStyleLbl="node1" presStyleIdx="0" presStyleCnt="3"/>
      <dgm:spPr/>
    </dgm:pt>
    <dgm:pt modelId="{DD8A9A61-F2BC-4E14-A8BC-59E2FBC69195}" type="pres">
      <dgm:prSet presAssocID="{E0B9E9CB-7989-49ED-969A-6E0BE25ABF7D}" presName="imagNode" presStyleLbl="fgImgPlace1" presStyleIdx="0" presStyleCnt="3"/>
      <dgm:spPr>
        <a:blipFill rotWithShape="1">
          <a:blip xmlns:r="http://schemas.openxmlformats.org/officeDocument/2006/relationships" r:embed="rId1"/>
          <a:stretch>
            <a:fillRect/>
          </a:stretch>
        </a:blipFill>
      </dgm:spPr>
    </dgm:pt>
    <dgm:pt modelId="{41DC4144-E93C-495C-8EE4-421F6AADFC9A}" type="pres">
      <dgm:prSet presAssocID="{103ECBDD-CE2B-4A5B-A790-683F30540F2D}" presName="sibTrans" presStyleLbl="sibTrans2D1" presStyleIdx="0" presStyleCnt="0"/>
      <dgm:spPr/>
    </dgm:pt>
    <dgm:pt modelId="{9A019C5E-BD60-4239-8316-22DE36CCC18E}" type="pres">
      <dgm:prSet presAssocID="{0C4FCD0B-5299-480B-969B-CE8666217247}" presName="compNode" presStyleCnt="0"/>
      <dgm:spPr/>
    </dgm:pt>
    <dgm:pt modelId="{A6FF57B8-D895-4920-BC48-5C6A1EF7903B}" type="pres">
      <dgm:prSet presAssocID="{0C4FCD0B-5299-480B-969B-CE8666217247}" presName="bkgdShape" presStyleLbl="node1" presStyleIdx="1" presStyleCnt="3"/>
      <dgm:spPr/>
    </dgm:pt>
    <dgm:pt modelId="{04CEC7F8-3BA8-4A1A-9CB3-16816B0E70B4}" type="pres">
      <dgm:prSet presAssocID="{0C4FCD0B-5299-480B-969B-CE8666217247}" presName="nodeTx" presStyleLbl="node1" presStyleIdx="1" presStyleCnt="3">
        <dgm:presLayoutVars>
          <dgm:bulletEnabled val="1"/>
        </dgm:presLayoutVars>
      </dgm:prSet>
      <dgm:spPr/>
    </dgm:pt>
    <dgm:pt modelId="{7489805F-E7F0-43A4-8CF6-CC6E1EF9D039}" type="pres">
      <dgm:prSet presAssocID="{0C4FCD0B-5299-480B-969B-CE8666217247}" presName="invisiNode" presStyleLbl="node1" presStyleIdx="1" presStyleCnt="3"/>
      <dgm:spPr/>
    </dgm:pt>
    <dgm:pt modelId="{3D036EE7-48D2-48A1-9BD0-6396319E917A}" type="pres">
      <dgm:prSet presAssocID="{0C4FCD0B-5299-480B-969B-CE8666217247}" presName="imagNode" presStyleLbl="fgImgPlace1" presStyleIdx="1" presStyleCnt="3"/>
      <dgm:spPr>
        <a:blipFill rotWithShape="1">
          <a:blip xmlns:r="http://schemas.openxmlformats.org/officeDocument/2006/relationships" r:embed="rId2"/>
          <a:stretch>
            <a:fillRect/>
          </a:stretch>
        </a:blipFill>
      </dgm:spPr>
    </dgm:pt>
    <dgm:pt modelId="{FB877C38-E011-4EFE-A6D4-984D817E9635}" type="pres">
      <dgm:prSet presAssocID="{753763EB-CB2B-44BC-A292-EA4F74A84AF4}" presName="sibTrans" presStyleLbl="sibTrans2D1" presStyleIdx="0" presStyleCnt="0"/>
      <dgm:spPr/>
    </dgm:pt>
    <dgm:pt modelId="{EC876588-DF3E-4809-82C6-1A193A8FFD80}" type="pres">
      <dgm:prSet presAssocID="{9BD4C349-4EB7-411F-823E-A7455F97C4ED}" presName="compNode" presStyleCnt="0"/>
      <dgm:spPr/>
    </dgm:pt>
    <dgm:pt modelId="{E3848789-99E0-4EA2-9956-7867A3D64488}" type="pres">
      <dgm:prSet presAssocID="{9BD4C349-4EB7-411F-823E-A7455F97C4ED}" presName="bkgdShape" presStyleLbl="node1" presStyleIdx="2" presStyleCnt="3" custLinFactNeighborX="7914" custLinFactNeighborY="4579"/>
      <dgm:spPr/>
    </dgm:pt>
    <dgm:pt modelId="{5F4DE16F-5AAE-4F52-B167-B0C309250804}" type="pres">
      <dgm:prSet presAssocID="{9BD4C349-4EB7-411F-823E-A7455F97C4ED}" presName="nodeTx" presStyleLbl="node1" presStyleIdx="2" presStyleCnt="3">
        <dgm:presLayoutVars>
          <dgm:bulletEnabled val="1"/>
        </dgm:presLayoutVars>
      </dgm:prSet>
      <dgm:spPr/>
    </dgm:pt>
    <dgm:pt modelId="{17179D55-F12A-48F8-8F07-4904385AE26B}" type="pres">
      <dgm:prSet presAssocID="{9BD4C349-4EB7-411F-823E-A7455F97C4ED}" presName="invisiNode" presStyleLbl="node1" presStyleIdx="2" presStyleCnt="3"/>
      <dgm:spPr/>
    </dgm:pt>
    <dgm:pt modelId="{DE99C499-DF95-4ED5-99E5-25E1067FCE69}" type="pres">
      <dgm:prSet presAssocID="{9BD4C349-4EB7-411F-823E-A7455F97C4ED}" presName="imagNode" presStyleLbl="fgImgPlace1" presStyleIdx="2" presStyleCnt="3"/>
      <dgm:spPr>
        <a:blipFill rotWithShape="1">
          <a:blip xmlns:r="http://schemas.openxmlformats.org/officeDocument/2006/relationships" r:embed="rId3"/>
          <a:stretch>
            <a:fillRect/>
          </a:stretch>
        </a:blipFill>
      </dgm:spPr>
    </dgm:pt>
  </dgm:ptLst>
  <dgm:cxnLst>
    <dgm:cxn modelId="{35122B2C-BBE2-44FD-BCB1-341210BE1408}" srcId="{05585799-79E3-4868-87D5-A2694E6FAE3D}" destId="{E0B9E9CB-7989-49ED-969A-6E0BE25ABF7D}" srcOrd="0" destOrd="0" parTransId="{45911B2E-31C6-4E45-8B6F-86BCD26028E6}" sibTransId="{103ECBDD-CE2B-4A5B-A790-683F30540F2D}"/>
    <dgm:cxn modelId="{BCBCD42E-86B4-420F-B9C3-E1CAEF4B8CFA}" type="presOf" srcId="{05585799-79E3-4868-87D5-A2694E6FAE3D}" destId="{2065D50F-E6CC-4DF8-BFCA-392E50372676}" srcOrd="0" destOrd="0" presId="urn:microsoft.com/office/officeart/2005/8/layout/hList7#1"/>
    <dgm:cxn modelId="{59819032-EDE6-4249-91CC-AB236B1E0775}" type="presOf" srcId="{E0B9E9CB-7989-49ED-969A-6E0BE25ABF7D}" destId="{EC9EFD44-CDAC-402D-AC04-BAEE590469FA}" srcOrd="1" destOrd="0" presId="urn:microsoft.com/office/officeart/2005/8/layout/hList7#1"/>
    <dgm:cxn modelId="{A4D32C37-6F49-4B2D-8956-4995F21B7096}" type="presOf" srcId="{0C4FCD0B-5299-480B-969B-CE8666217247}" destId="{04CEC7F8-3BA8-4A1A-9CB3-16816B0E70B4}" srcOrd="1" destOrd="0" presId="urn:microsoft.com/office/officeart/2005/8/layout/hList7#1"/>
    <dgm:cxn modelId="{257C645D-92A0-4500-B7F2-F09D4D439EDB}" type="presOf" srcId="{9BD4C349-4EB7-411F-823E-A7455F97C4ED}" destId="{5F4DE16F-5AAE-4F52-B167-B0C309250804}" srcOrd="1" destOrd="0" presId="urn:microsoft.com/office/officeart/2005/8/layout/hList7#1"/>
    <dgm:cxn modelId="{AE048564-1257-4318-B7CB-8D0EA4BCFA9B}" srcId="{05585799-79E3-4868-87D5-A2694E6FAE3D}" destId="{9BD4C349-4EB7-411F-823E-A7455F97C4ED}" srcOrd="2" destOrd="0" parTransId="{ADA1CEE6-B433-433E-8963-9AD09118B7C1}" sibTransId="{E0965899-71EA-4917-AE89-02C6B15F2119}"/>
    <dgm:cxn modelId="{177EA394-A9E3-4656-A522-E7EACC80EE89}" type="presOf" srcId="{9BD4C349-4EB7-411F-823E-A7455F97C4ED}" destId="{E3848789-99E0-4EA2-9956-7867A3D64488}" srcOrd="0" destOrd="0" presId="urn:microsoft.com/office/officeart/2005/8/layout/hList7#1"/>
    <dgm:cxn modelId="{96BE509F-065B-4D83-8920-076748F5C67F}" type="presOf" srcId="{103ECBDD-CE2B-4A5B-A790-683F30540F2D}" destId="{41DC4144-E93C-495C-8EE4-421F6AADFC9A}" srcOrd="0" destOrd="0" presId="urn:microsoft.com/office/officeart/2005/8/layout/hList7#1"/>
    <dgm:cxn modelId="{925FE1AB-CFDA-47E5-80D9-B511EA58B80F}" type="presOf" srcId="{753763EB-CB2B-44BC-A292-EA4F74A84AF4}" destId="{FB877C38-E011-4EFE-A6D4-984D817E9635}" srcOrd="0" destOrd="0" presId="urn:microsoft.com/office/officeart/2005/8/layout/hList7#1"/>
    <dgm:cxn modelId="{5B1A6DBE-E0A8-4BB8-B35A-A71AAF3D559D}" type="presOf" srcId="{0C4FCD0B-5299-480B-969B-CE8666217247}" destId="{A6FF57B8-D895-4920-BC48-5C6A1EF7903B}" srcOrd="0" destOrd="0" presId="urn:microsoft.com/office/officeart/2005/8/layout/hList7#1"/>
    <dgm:cxn modelId="{E3312FE3-E17F-421D-95F3-F838FF4DDCEB}" type="presOf" srcId="{E0B9E9CB-7989-49ED-969A-6E0BE25ABF7D}" destId="{0D8435D0-94BD-4223-A128-207B592AEA62}" srcOrd="0" destOrd="0" presId="urn:microsoft.com/office/officeart/2005/8/layout/hList7#1"/>
    <dgm:cxn modelId="{C88FCCF3-6CE9-4A72-9B4B-BB0F88BD23F7}" srcId="{05585799-79E3-4868-87D5-A2694E6FAE3D}" destId="{0C4FCD0B-5299-480B-969B-CE8666217247}" srcOrd="1" destOrd="0" parTransId="{8FD81A49-BA93-4A18-AA7D-19A1CC491784}" sibTransId="{753763EB-CB2B-44BC-A292-EA4F74A84AF4}"/>
    <dgm:cxn modelId="{91E585D3-4F7A-4549-B065-A9B84F5F2BC5}" type="presParOf" srcId="{2065D50F-E6CC-4DF8-BFCA-392E50372676}" destId="{AE2E1A2B-83A0-4D63-BC0F-405D4233F5FC}" srcOrd="0" destOrd="0" presId="urn:microsoft.com/office/officeart/2005/8/layout/hList7#1"/>
    <dgm:cxn modelId="{E1EB7ACD-783F-4F37-94C5-DD0A2B77A69D}" type="presParOf" srcId="{2065D50F-E6CC-4DF8-BFCA-392E50372676}" destId="{27DE39E3-E72B-4ECA-8B1F-FA066964EDE1}" srcOrd="1" destOrd="0" presId="urn:microsoft.com/office/officeart/2005/8/layout/hList7#1"/>
    <dgm:cxn modelId="{C24CBF72-4478-4E89-90F9-B079FBA434C8}" type="presParOf" srcId="{27DE39E3-E72B-4ECA-8B1F-FA066964EDE1}" destId="{D0ED71E2-E659-4170-AA44-5B022FFA35AB}" srcOrd="0" destOrd="0" presId="urn:microsoft.com/office/officeart/2005/8/layout/hList7#1"/>
    <dgm:cxn modelId="{6F436CB3-B71E-458A-B5CA-97AB7C793F0C}" type="presParOf" srcId="{D0ED71E2-E659-4170-AA44-5B022FFA35AB}" destId="{0D8435D0-94BD-4223-A128-207B592AEA62}" srcOrd="0" destOrd="0" presId="urn:microsoft.com/office/officeart/2005/8/layout/hList7#1"/>
    <dgm:cxn modelId="{1EFC6021-5133-404D-BD6F-0EB02894D1CB}" type="presParOf" srcId="{D0ED71E2-E659-4170-AA44-5B022FFA35AB}" destId="{EC9EFD44-CDAC-402D-AC04-BAEE590469FA}" srcOrd="1" destOrd="0" presId="urn:microsoft.com/office/officeart/2005/8/layout/hList7#1"/>
    <dgm:cxn modelId="{CF5C88A8-F994-4DF7-BAB6-0B487B79BAC2}" type="presParOf" srcId="{D0ED71E2-E659-4170-AA44-5B022FFA35AB}" destId="{D497FE60-3F2C-443A-B324-14B3743A3ECB}" srcOrd="2" destOrd="0" presId="urn:microsoft.com/office/officeart/2005/8/layout/hList7#1"/>
    <dgm:cxn modelId="{ED902D58-2979-4AF4-B7D3-1C7CF52A8A54}" type="presParOf" srcId="{D0ED71E2-E659-4170-AA44-5B022FFA35AB}" destId="{DD8A9A61-F2BC-4E14-A8BC-59E2FBC69195}" srcOrd="3" destOrd="0" presId="urn:microsoft.com/office/officeart/2005/8/layout/hList7#1"/>
    <dgm:cxn modelId="{95303730-7889-4EF5-99F6-FA2C8AA21B05}" type="presParOf" srcId="{27DE39E3-E72B-4ECA-8B1F-FA066964EDE1}" destId="{41DC4144-E93C-495C-8EE4-421F6AADFC9A}" srcOrd="1" destOrd="0" presId="urn:microsoft.com/office/officeart/2005/8/layout/hList7#1"/>
    <dgm:cxn modelId="{DAA97850-401A-467D-BB7F-18FA04BE4C15}" type="presParOf" srcId="{27DE39E3-E72B-4ECA-8B1F-FA066964EDE1}" destId="{9A019C5E-BD60-4239-8316-22DE36CCC18E}" srcOrd="2" destOrd="0" presId="urn:microsoft.com/office/officeart/2005/8/layout/hList7#1"/>
    <dgm:cxn modelId="{8DCE7880-85C7-47D2-8D55-D0D8C98ADA60}" type="presParOf" srcId="{9A019C5E-BD60-4239-8316-22DE36CCC18E}" destId="{A6FF57B8-D895-4920-BC48-5C6A1EF7903B}" srcOrd="0" destOrd="0" presId="urn:microsoft.com/office/officeart/2005/8/layout/hList7#1"/>
    <dgm:cxn modelId="{E8F5C668-A74F-4E7B-B2C5-DA29F635A7A1}" type="presParOf" srcId="{9A019C5E-BD60-4239-8316-22DE36CCC18E}" destId="{04CEC7F8-3BA8-4A1A-9CB3-16816B0E70B4}" srcOrd="1" destOrd="0" presId="urn:microsoft.com/office/officeart/2005/8/layout/hList7#1"/>
    <dgm:cxn modelId="{1AAE6AD0-E537-4CB2-8917-CDB7B26FFDD2}" type="presParOf" srcId="{9A019C5E-BD60-4239-8316-22DE36CCC18E}" destId="{7489805F-E7F0-43A4-8CF6-CC6E1EF9D039}" srcOrd="2" destOrd="0" presId="urn:microsoft.com/office/officeart/2005/8/layout/hList7#1"/>
    <dgm:cxn modelId="{8D89D8E1-475B-4E88-9E26-22FCBB57CA3D}" type="presParOf" srcId="{9A019C5E-BD60-4239-8316-22DE36CCC18E}" destId="{3D036EE7-48D2-48A1-9BD0-6396319E917A}" srcOrd="3" destOrd="0" presId="urn:microsoft.com/office/officeart/2005/8/layout/hList7#1"/>
    <dgm:cxn modelId="{518B1499-31A1-4D60-918F-0F762566EFC5}" type="presParOf" srcId="{27DE39E3-E72B-4ECA-8B1F-FA066964EDE1}" destId="{FB877C38-E011-4EFE-A6D4-984D817E9635}" srcOrd="3" destOrd="0" presId="urn:microsoft.com/office/officeart/2005/8/layout/hList7#1"/>
    <dgm:cxn modelId="{A9BC63E4-A48C-4152-A306-5AEDA53021C0}" type="presParOf" srcId="{27DE39E3-E72B-4ECA-8B1F-FA066964EDE1}" destId="{EC876588-DF3E-4809-82C6-1A193A8FFD80}" srcOrd="4" destOrd="0" presId="urn:microsoft.com/office/officeart/2005/8/layout/hList7#1"/>
    <dgm:cxn modelId="{F3A14DBD-5BE5-441C-BF17-F3728E0D9876}" type="presParOf" srcId="{EC876588-DF3E-4809-82C6-1A193A8FFD80}" destId="{E3848789-99E0-4EA2-9956-7867A3D64488}" srcOrd="0" destOrd="0" presId="urn:microsoft.com/office/officeart/2005/8/layout/hList7#1"/>
    <dgm:cxn modelId="{A529D522-2F18-4D1F-AEDA-C8F049102081}" type="presParOf" srcId="{EC876588-DF3E-4809-82C6-1A193A8FFD80}" destId="{5F4DE16F-5AAE-4F52-B167-B0C309250804}" srcOrd="1" destOrd="0" presId="urn:microsoft.com/office/officeart/2005/8/layout/hList7#1"/>
    <dgm:cxn modelId="{E5F966EB-5723-4331-A620-9B3EEBDEB641}" type="presParOf" srcId="{EC876588-DF3E-4809-82C6-1A193A8FFD80}" destId="{17179D55-F12A-48F8-8F07-4904385AE26B}" srcOrd="2" destOrd="0" presId="urn:microsoft.com/office/officeart/2005/8/layout/hList7#1"/>
    <dgm:cxn modelId="{04718E0D-1545-4559-8B45-2377FE50E50F}" type="presParOf" srcId="{EC876588-DF3E-4809-82C6-1A193A8FFD80}" destId="{DE99C499-DF95-4ED5-99E5-25E1067FCE69}"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D12246F-C080-4DA2-9259-CF4B2491F87C}" type="doc">
      <dgm:prSet loTypeId="urn:microsoft.com/office/officeart/2005/8/layout/pyramid2" loCatId="pyramid" qsTypeId="urn:microsoft.com/office/officeart/2005/8/quickstyle/simple1" qsCatId="simple" csTypeId="urn:microsoft.com/office/officeart/2005/8/colors/colorful5" csCatId="colorful" phldr="1"/>
      <dgm:spPr/>
      <dgm:t>
        <a:bodyPr/>
        <a:lstStyle/>
        <a:p>
          <a:endParaRPr lang="en-US"/>
        </a:p>
      </dgm:t>
    </dgm:pt>
    <dgm:pt modelId="{51FD7C06-9B51-4FC5-B9FB-227787EDAD63}">
      <dgm:prSet custT="1"/>
      <dgm:spPr/>
      <dgm:t>
        <a:bodyPr/>
        <a:lstStyle/>
        <a:p>
          <a:pPr rtl="0"/>
          <a:r>
            <a:rPr lang="en-US" sz="1600" dirty="0"/>
            <a:t>Company need not plan for human resources much in advance. </a:t>
          </a:r>
        </a:p>
      </dgm:t>
    </dgm:pt>
    <dgm:pt modelId="{3A5BDF21-B923-4ADA-886C-0699610C1344}" type="parTrans" cxnId="{B0680DDB-92B8-4BA1-9CF8-7D89F81CF1FC}">
      <dgm:prSet/>
      <dgm:spPr/>
      <dgm:t>
        <a:bodyPr/>
        <a:lstStyle/>
        <a:p>
          <a:endParaRPr lang="en-US" sz="1600"/>
        </a:p>
      </dgm:t>
    </dgm:pt>
    <dgm:pt modelId="{10B16D55-BA6D-45EB-A386-3D75C5323F9E}" type="sibTrans" cxnId="{B0680DDB-92B8-4BA1-9CF8-7D89F81CF1FC}">
      <dgm:prSet/>
      <dgm:spPr/>
      <dgm:t>
        <a:bodyPr/>
        <a:lstStyle/>
        <a:p>
          <a:endParaRPr lang="en-US" sz="1600"/>
        </a:p>
      </dgm:t>
    </dgm:pt>
    <dgm:pt modelId="{DECFB4C4-11C8-4A4D-B4C6-9383104C05C1}">
      <dgm:prSet custT="1"/>
      <dgm:spPr/>
      <dgm:t>
        <a:bodyPr/>
        <a:lstStyle/>
        <a:p>
          <a:pPr rtl="0"/>
          <a:r>
            <a:rPr lang="en-US" sz="1600" dirty="0"/>
            <a:t>Value creation, operational flexibility and competitive advantage. </a:t>
          </a:r>
        </a:p>
      </dgm:t>
    </dgm:pt>
    <dgm:pt modelId="{B1521F7A-E739-4EC2-8D2A-0AC83457B5C7}" type="parTrans" cxnId="{EE6A1F57-BFA7-466D-A80C-CCFE4CECB53A}">
      <dgm:prSet/>
      <dgm:spPr/>
      <dgm:t>
        <a:bodyPr/>
        <a:lstStyle/>
        <a:p>
          <a:endParaRPr lang="en-US" sz="1600"/>
        </a:p>
      </dgm:t>
    </dgm:pt>
    <dgm:pt modelId="{E0E22C2C-4A78-46CB-8288-8D4242673DDF}" type="sibTrans" cxnId="{EE6A1F57-BFA7-466D-A80C-CCFE4CECB53A}">
      <dgm:prSet/>
      <dgm:spPr/>
      <dgm:t>
        <a:bodyPr/>
        <a:lstStyle/>
        <a:p>
          <a:endParaRPr lang="en-US" sz="1600"/>
        </a:p>
      </dgm:t>
    </dgm:pt>
    <dgm:pt modelId="{8CC8B3DC-320E-489A-B151-D0627D7C8A98}">
      <dgm:prSet custT="1"/>
      <dgm:spPr/>
      <dgm:t>
        <a:bodyPr/>
        <a:lstStyle/>
        <a:p>
          <a:pPr rtl="0"/>
          <a:r>
            <a:rPr lang="en-US" sz="1600" dirty="0"/>
            <a:t>Company is free from salary negotiations, weeding the unsuitable resumes/candidates.</a:t>
          </a:r>
        </a:p>
      </dgm:t>
    </dgm:pt>
    <dgm:pt modelId="{E403969B-B888-431F-998D-37CB6A4099B1}" type="parTrans" cxnId="{7D859156-9663-434F-B463-5E6194659FFF}">
      <dgm:prSet/>
      <dgm:spPr/>
      <dgm:t>
        <a:bodyPr/>
        <a:lstStyle/>
        <a:p>
          <a:endParaRPr lang="en-US" sz="1600"/>
        </a:p>
      </dgm:t>
    </dgm:pt>
    <dgm:pt modelId="{29EB84E2-78BC-425E-989E-60A3B429FDA8}" type="sibTrans" cxnId="{7D859156-9663-434F-B463-5E6194659FFF}">
      <dgm:prSet/>
      <dgm:spPr/>
      <dgm:t>
        <a:bodyPr/>
        <a:lstStyle/>
        <a:p>
          <a:endParaRPr lang="en-US" sz="1600"/>
        </a:p>
      </dgm:t>
    </dgm:pt>
    <dgm:pt modelId="{F219F13E-3574-4DDF-A933-E14001428860}">
      <dgm:prSet custT="1"/>
      <dgm:spPr/>
      <dgm:t>
        <a:bodyPr/>
        <a:lstStyle/>
        <a:p>
          <a:pPr rtl="0"/>
          <a:r>
            <a:rPr lang="en-US" sz="1600" dirty="0"/>
            <a:t>Company can save a lot of its resources and time</a:t>
          </a:r>
        </a:p>
      </dgm:t>
    </dgm:pt>
    <dgm:pt modelId="{390725A0-89CE-42C8-9066-9FFDEC27ACB7}" type="parTrans" cxnId="{68C6382C-B982-481E-9621-7B4DD5DEBD0E}">
      <dgm:prSet/>
      <dgm:spPr/>
      <dgm:t>
        <a:bodyPr/>
        <a:lstStyle/>
        <a:p>
          <a:endParaRPr lang="en-US" sz="1600"/>
        </a:p>
      </dgm:t>
    </dgm:pt>
    <dgm:pt modelId="{50452B6F-389A-49C6-9B6B-2780C034D63D}" type="sibTrans" cxnId="{68C6382C-B982-481E-9621-7B4DD5DEBD0E}">
      <dgm:prSet/>
      <dgm:spPr/>
      <dgm:t>
        <a:bodyPr/>
        <a:lstStyle/>
        <a:p>
          <a:endParaRPr lang="en-US" sz="1600"/>
        </a:p>
      </dgm:t>
    </dgm:pt>
    <dgm:pt modelId="{D081ED68-9F42-45D8-A3F6-FC3FFA1D9467}" type="pres">
      <dgm:prSet presAssocID="{5D12246F-C080-4DA2-9259-CF4B2491F87C}" presName="compositeShape" presStyleCnt="0">
        <dgm:presLayoutVars>
          <dgm:dir/>
          <dgm:resizeHandles/>
        </dgm:presLayoutVars>
      </dgm:prSet>
      <dgm:spPr/>
    </dgm:pt>
    <dgm:pt modelId="{DD98A503-953E-413D-835E-E4AA09A788A1}" type="pres">
      <dgm:prSet presAssocID="{5D12246F-C080-4DA2-9259-CF4B2491F87C}" presName="pyramid" presStyleLbl="node1" presStyleIdx="0" presStyleCnt="1"/>
      <dgm:spPr/>
    </dgm:pt>
    <dgm:pt modelId="{FF1239E9-A529-4FB1-95E5-8737ABDE58D9}" type="pres">
      <dgm:prSet presAssocID="{5D12246F-C080-4DA2-9259-CF4B2491F87C}" presName="theList" presStyleCnt="0"/>
      <dgm:spPr/>
    </dgm:pt>
    <dgm:pt modelId="{0D832426-0046-470D-9B8C-29EB8C4C34A7}" type="pres">
      <dgm:prSet presAssocID="{51FD7C06-9B51-4FC5-B9FB-227787EDAD63}" presName="aNode" presStyleLbl="fgAcc1" presStyleIdx="0" presStyleCnt="4" custScaleX="114355">
        <dgm:presLayoutVars>
          <dgm:bulletEnabled val="1"/>
        </dgm:presLayoutVars>
      </dgm:prSet>
      <dgm:spPr/>
    </dgm:pt>
    <dgm:pt modelId="{4D6457CF-892B-4477-BB1C-BF607B6984D6}" type="pres">
      <dgm:prSet presAssocID="{51FD7C06-9B51-4FC5-B9FB-227787EDAD63}" presName="aSpace" presStyleCnt="0"/>
      <dgm:spPr/>
    </dgm:pt>
    <dgm:pt modelId="{AAE2B119-2439-47AC-A0EC-8DD297A4FB27}" type="pres">
      <dgm:prSet presAssocID="{DECFB4C4-11C8-4A4D-B4C6-9383104C05C1}" presName="aNode" presStyleLbl="fgAcc1" presStyleIdx="1" presStyleCnt="4" custScaleX="119536">
        <dgm:presLayoutVars>
          <dgm:bulletEnabled val="1"/>
        </dgm:presLayoutVars>
      </dgm:prSet>
      <dgm:spPr/>
    </dgm:pt>
    <dgm:pt modelId="{786836CD-B9E6-4B64-8404-B114CC16386A}" type="pres">
      <dgm:prSet presAssocID="{DECFB4C4-11C8-4A4D-B4C6-9383104C05C1}" presName="aSpace" presStyleCnt="0"/>
      <dgm:spPr/>
    </dgm:pt>
    <dgm:pt modelId="{94C604F6-A321-41EE-8324-0EBC0F684A0D}" type="pres">
      <dgm:prSet presAssocID="{8CC8B3DC-320E-489A-B151-D0627D7C8A98}" presName="aNode" presStyleLbl="fgAcc1" presStyleIdx="2" presStyleCnt="4" custScaleX="119931">
        <dgm:presLayoutVars>
          <dgm:bulletEnabled val="1"/>
        </dgm:presLayoutVars>
      </dgm:prSet>
      <dgm:spPr/>
    </dgm:pt>
    <dgm:pt modelId="{BB99DF36-2C89-4E58-8D0B-73B1FE81BC9F}" type="pres">
      <dgm:prSet presAssocID="{8CC8B3DC-320E-489A-B151-D0627D7C8A98}" presName="aSpace" presStyleCnt="0"/>
      <dgm:spPr/>
    </dgm:pt>
    <dgm:pt modelId="{33979C00-D510-4A26-909F-A1FC25056164}" type="pres">
      <dgm:prSet presAssocID="{F219F13E-3574-4DDF-A933-E14001428860}" presName="aNode" presStyleLbl="fgAcc1" presStyleIdx="3" presStyleCnt="4" custScaleX="124716">
        <dgm:presLayoutVars>
          <dgm:bulletEnabled val="1"/>
        </dgm:presLayoutVars>
      </dgm:prSet>
      <dgm:spPr/>
    </dgm:pt>
    <dgm:pt modelId="{D3ED8A67-C446-475B-8F14-15F2BBCE5817}" type="pres">
      <dgm:prSet presAssocID="{F219F13E-3574-4DDF-A933-E14001428860}" presName="aSpace" presStyleCnt="0"/>
      <dgm:spPr/>
    </dgm:pt>
  </dgm:ptLst>
  <dgm:cxnLst>
    <dgm:cxn modelId="{68C6382C-B982-481E-9621-7B4DD5DEBD0E}" srcId="{5D12246F-C080-4DA2-9259-CF4B2491F87C}" destId="{F219F13E-3574-4DDF-A933-E14001428860}" srcOrd="3" destOrd="0" parTransId="{390725A0-89CE-42C8-9066-9FFDEC27ACB7}" sibTransId="{50452B6F-389A-49C6-9B6B-2780C034D63D}"/>
    <dgm:cxn modelId="{61542C37-8931-47DE-970B-27F074C14EF6}" type="presOf" srcId="{F219F13E-3574-4DDF-A933-E14001428860}" destId="{33979C00-D510-4A26-909F-A1FC25056164}" srcOrd="0" destOrd="0" presId="urn:microsoft.com/office/officeart/2005/8/layout/pyramid2"/>
    <dgm:cxn modelId="{51EE8C3C-7D01-47BD-AC53-BE7A4F3A0A56}" type="presOf" srcId="{8CC8B3DC-320E-489A-B151-D0627D7C8A98}" destId="{94C604F6-A321-41EE-8324-0EBC0F684A0D}" srcOrd="0" destOrd="0" presId="urn:microsoft.com/office/officeart/2005/8/layout/pyramid2"/>
    <dgm:cxn modelId="{79C6D06F-1CE9-4D8B-BED9-E3377BC39802}" type="presOf" srcId="{51FD7C06-9B51-4FC5-B9FB-227787EDAD63}" destId="{0D832426-0046-470D-9B8C-29EB8C4C34A7}" srcOrd="0" destOrd="0" presId="urn:microsoft.com/office/officeart/2005/8/layout/pyramid2"/>
    <dgm:cxn modelId="{8DF9F170-7C0E-456E-A4FA-AEE68B965604}" type="presOf" srcId="{DECFB4C4-11C8-4A4D-B4C6-9383104C05C1}" destId="{AAE2B119-2439-47AC-A0EC-8DD297A4FB27}" srcOrd="0" destOrd="0" presId="urn:microsoft.com/office/officeart/2005/8/layout/pyramid2"/>
    <dgm:cxn modelId="{7D859156-9663-434F-B463-5E6194659FFF}" srcId="{5D12246F-C080-4DA2-9259-CF4B2491F87C}" destId="{8CC8B3DC-320E-489A-B151-D0627D7C8A98}" srcOrd="2" destOrd="0" parTransId="{E403969B-B888-431F-998D-37CB6A4099B1}" sibTransId="{29EB84E2-78BC-425E-989E-60A3B429FDA8}"/>
    <dgm:cxn modelId="{EE6A1F57-BFA7-466D-A80C-CCFE4CECB53A}" srcId="{5D12246F-C080-4DA2-9259-CF4B2491F87C}" destId="{DECFB4C4-11C8-4A4D-B4C6-9383104C05C1}" srcOrd="1" destOrd="0" parTransId="{B1521F7A-E739-4EC2-8D2A-0AC83457B5C7}" sibTransId="{E0E22C2C-4A78-46CB-8288-8D4242673DDF}"/>
    <dgm:cxn modelId="{1B3C6857-F0FB-4867-BF0C-5FBF2EC614F2}" type="presOf" srcId="{5D12246F-C080-4DA2-9259-CF4B2491F87C}" destId="{D081ED68-9F42-45D8-A3F6-FC3FFA1D9467}" srcOrd="0" destOrd="0" presId="urn:microsoft.com/office/officeart/2005/8/layout/pyramid2"/>
    <dgm:cxn modelId="{B0680DDB-92B8-4BA1-9CF8-7D89F81CF1FC}" srcId="{5D12246F-C080-4DA2-9259-CF4B2491F87C}" destId="{51FD7C06-9B51-4FC5-B9FB-227787EDAD63}" srcOrd="0" destOrd="0" parTransId="{3A5BDF21-B923-4ADA-886C-0699610C1344}" sibTransId="{10B16D55-BA6D-45EB-A386-3D75C5323F9E}"/>
    <dgm:cxn modelId="{0B2F2F8E-D21C-4286-AF4B-13DC307D0946}" type="presParOf" srcId="{D081ED68-9F42-45D8-A3F6-FC3FFA1D9467}" destId="{DD98A503-953E-413D-835E-E4AA09A788A1}" srcOrd="0" destOrd="0" presId="urn:microsoft.com/office/officeart/2005/8/layout/pyramid2"/>
    <dgm:cxn modelId="{FDC5AF9B-AD19-4325-A97D-8D33182297DB}" type="presParOf" srcId="{D081ED68-9F42-45D8-A3F6-FC3FFA1D9467}" destId="{FF1239E9-A529-4FB1-95E5-8737ABDE58D9}" srcOrd="1" destOrd="0" presId="urn:microsoft.com/office/officeart/2005/8/layout/pyramid2"/>
    <dgm:cxn modelId="{1B665039-5D10-4363-904C-F3470B3E4B89}" type="presParOf" srcId="{FF1239E9-A529-4FB1-95E5-8737ABDE58D9}" destId="{0D832426-0046-470D-9B8C-29EB8C4C34A7}" srcOrd="0" destOrd="0" presId="urn:microsoft.com/office/officeart/2005/8/layout/pyramid2"/>
    <dgm:cxn modelId="{9E6D37C7-E213-44AA-B1D6-47783AD07EDC}" type="presParOf" srcId="{FF1239E9-A529-4FB1-95E5-8737ABDE58D9}" destId="{4D6457CF-892B-4477-BB1C-BF607B6984D6}" srcOrd="1" destOrd="0" presId="urn:microsoft.com/office/officeart/2005/8/layout/pyramid2"/>
    <dgm:cxn modelId="{9F77C9A4-37C5-4CFD-AF89-D3CAC87C7CBA}" type="presParOf" srcId="{FF1239E9-A529-4FB1-95E5-8737ABDE58D9}" destId="{AAE2B119-2439-47AC-A0EC-8DD297A4FB27}" srcOrd="2" destOrd="0" presId="urn:microsoft.com/office/officeart/2005/8/layout/pyramid2"/>
    <dgm:cxn modelId="{8BE1CD57-371F-456A-AA85-B6BFCCE7038A}" type="presParOf" srcId="{FF1239E9-A529-4FB1-95E5-8737ABDE58D9}" destId="{786836CD-B9E6-4B64-8404-B114CC16386A}" srcOrd="3" destOrd="0" presId="urn:microsoft.com/office/officeart/2005/8/layout/pyramid2"/>
    <dgm:cxn modelId="{00156724-4A4C-4AFD-ABD0-99AB7C0C721D}" type="presParOf" srcId="{FF1239E9-A529-4FB1-95E5-8737ABDE58D9}" destId="{94C604F6-A321-41EE-8324-0EBC0F684A0D}" srcOrd="4" destOrd="0" presId="urn:microsoft.com/office/officeart/2005/8/layout/pyramid2"/>
    <dgm:cxn modelId="{5D39DD8C-F49A-4DB1-AC17-90A7A3C68DA4}" type="presParOf" srcId="{FF1239E9-A529-4FB1-95E5-8737ABDE58D9}" destId="{BB99DF36-2C89-4E58-8D0B-73B1FE81BC9F}" srcOrd="5" destOrd="0" presId="urn:microsoft.com/office/officeart/2005/8/layout/pyramid2"/>
    <dgm:cxn modelId="{F752F28B-D965-4ECB-8302-3BEB015140D4}" type="presParOf" srcId="{FF1239E9-A529-4FB1-95E5-8737ABDE58D9}" destId="{33979C00-D510-4A26-909F-A1FC25056164}" srcOrd="6" destOrd="0" presId="urn:microsoft.com/office/officeart/2005/8/layout/pyramid2"/>
    <dgm:cxn modelId="{9867BAF2-7530-4103-9AF0-55794FFE3DD7}" type="presParOf" srcId="{FF1239E9-A529-4FB1-95E5-8737ABDE58D9}" destId="{D3ED8A67-C446-475B-8F14-15F2BBCE5817}"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58A6518-0CCA-423F-95CA-8F08EC1649FF}" type="doc">
      <dgm:prSet loTypeId="urn:microsoft.com/office/officeart/2008/layout/VerticalCurvedList" loCatId="list" qsTypeId="urn:microsoft.com/office/officeart/2005/8/quickstyle/3d1" qsCatId="3D" csTypeId="urn:microsoft.com/office/officeart/2005/8/colors/colorful1#3" csCatId="colorful"/>
      <dgm:spPr/>
      <dgm:t>
        <a:bodyPr/>
        <a:lstStyle/>
        <a:p>
          <a:endParaRPr lang="en-US"/>
        </a:p>
      </dgm:t>
    </dgm:pt>
    <dgm:pt modelId="{2A18B471-88F4-4844-B7A6-CE42709F6E04}">
      <dgm:prSet/>
      <dgm:spPr/>
      <dgm:t>
        <a:bodyPr/>
        <a:lstStyle/>
        <a:p>
          <a:pPr rtl="0"/>
          <a:r>
            <a:rPr lang="en-US"/>
            <a:t>Image of the Company </a:t>
          </a:r>
        </a:p>
      </dgm:t>
    </dgm:pt>
    <dgm:pt modelId="{10CD35E3-16E6-4E45-97CF-C7111A8D0644}" type="parTrans" cxnId="{A01F3B53-236F-4E21-BDCB-C36953F90FD6}">
      <dgm:prSet/>
      <dgm:spPr/>
      <dgm:t>
        <a:bodyPr/>
        <a:lstStyle/>
        <a:p>
          <a:endParaRPr lang="en-US"/>
        </a:p>
      </dgm:t>
    </dgm:pt>
    <dgm:pt modelId="{139C6589-2534-444D-8A5C-B39F3389B44C}" type="sibTrans" cxnId="{A01F3B53-236F-4E21-BDCB-C36953F90FD6}">
      <dgm:prSet/>
      <dgm:spPr/>
      <dgm:t>
        <a:bodyPr/>
        <a:lstStyle/>
        <a:p>
          <a:endParaRPr lang="en-US"/>
        </a:p>
      </dgm:t>
    </dgm:pt>
    <dgm:pt modelId="{7B51C9CC-9F97-4FF1-B27F-DB3A70933EA4}">
      <dgm:prSet/>
      <dgm:spPr/>
      <dgm:t>
        <a:bodyPr/>
        <a:lstStyle/>
        <a:p>
          <a:pPr rtl="0"/>
          <a:r>
            <a:rPr lang="en-US"/>
            <a:t>Attractiveness of Job </a:t>
          </a:r>
        </a:p>
      </dgm:t>
    </dgm:pt>
    <dgm:pt modelId="{F055BA2E-64F0-4297-97A1-2ABD61EBB9D6}" type="parTrans" cxnId="{81EFB29D-437F-469C-A5B4-52286B83F549}">
      <dgm:prSet/>
      <dgm:spPr/>
      <dgm:t>
        <a:bodyPr/>
        <a:lstStyle/>
        <a:p>
          <a:endParaRPr lang="en-US"/>
        </a:p>
      </dgm:t>
    </dgm:pt>
    <dgm:pt modelId="{15EB1AED-6B79-4BD1-9320-6CEB134725D7}" type="sibTrans" cxnId="{81EFB29D-437F-469C-A5B4-52286B83F549}">
      <dgm:prSet/>
      <dgm:spPr/>
      <dgm:t>
        <a:bodyPr/>
        <a:lstStyle/>
        <a:p>
          <a:endParaRPr lang="en-US"/>
        </a:p>
      </dgm:t>
    </dgm:pt>
    <dgm:pt modelId="{2A21A963-FCD5-422E-BE97-75A47E5B5EEC}">
      <dgm:prSet/>
      <dgm:spPr/>
      <dgm:t>
        <a:bodyPr/>
        <a:lstStyle/>
        <a:p>
          <a:pPr rtl="0"/>
          <a:r>
            <a:rPr lang="en-US"/>
            <a:t>Internal Organizational Policy </a:t>
          </a:r>
        </a:p>
      </dgm:t>
    </dgm:pt>
    <dgm:pt modelId="{6BD92D2E-7E0E-4ACE-B065-136D4BB30FCE}" type="parTrans" cxnId="{3441A77A-FF41-4D11-9C6D-F5407B08144D}">
      <dgm:prSet/>
      <dgm:spPr/>
      <dgm:t>
        <a:bodyPr/>
        <a:lstStyle/>
        <a:p>
          <a:endParaRPr lang="en-US"/>
        </a:p>
      </dgm:t>
    </dgm:pt>
    <dgm:pt modelId="{B3901100-406D-4A66-8863-8452927E40B7}" type="sibTrans" cxnId="{3441A77A-FF41-4D11-9C6D-F5407B08144D}">
      <dgm:prSet/>
      <dgm:spPr/>
      <dgm:t>
        <a:bodyPr/>
        <a:lstStyle/>
        <a:p>
          <a:endParaRPr lang="en-US"/>
        </a:p>
      </dgm:t>
    </dgm:pt>
    <dgm:pt modelId="{CA76E315-D3A8-4ED7-B242-B12D54CF41AB}">
      <dgm:prSet/>
      <dgm:spPr/>
      <dgm:t>
        <a:bodyPr/>
        <a:lstStyle/>
        <a:p>
          <a:pPr rtl="0"/>
          <a:r>
            <a:rPr lang="en-US"/>
            <a:t>Recruitment Cost</a:t>
          </a:r>
        </a:p>
      </dgm:t>
    </dgm:pt>
    <dgm:pt modelId="{7959707D-B10E-4338-8D87-F3773ECA84EA}" type="parTrans" cxnId="{044A3886-5655-4663-9C02-E1F5FF66479A}">
      <dgm:prSet/>
      <dgm:spPr/>
      <dgm:t>
        <a:bodyPr/>
        <a:lstStyle/>
        <a:p>
          <a:endParaRPr lang="en-US"/>
        </a:p>
      </dgm:t>
    </dgm:pt>
    <dgm:pt modelId="{586631D7-069B-4FDF-8EC0-8D43136B7D9F}" type="sibTrans" cxnId="{044A3886-5655-4663-9C02-E1F5FF66479A}">
      <dgm:prSet/>
      <dgm:spPr/>
      <dgm:t>
        <a:bodyPr/>
        <a:lstStyle/>
        <a:p>
          <a:endParaRPr lang="en-US"/>
        </a:p>
      </dgm:t>
    </dgm:pt>
    <dgm:pt modelId="{F491C973-51F8-47CA-A3FC-8F9DAFF11D4B}" type="pres">
      <dgm:prSet presAssocID="{A58A6518-0CCA-423F-95CA-8F08EC1649FF}" presName="Name0" presStyleCnt="0">
        <dgm:presLayoutVars>
          <dgm:chMax val="7"/>
          <dgm:chPref val="7"/>
          <dgm:dir/>
        </dgm:presLayoutVars>
      </dgm:prSet>
      <dgm:spPr/>
    </dgm:pt>
    <dgm:pt modelId="{34D634AF-CF4A-4ED7-92D4-2A9B4444E9C7}" type="pres">
      <dgm:prSet presAssocID="{A58A6518-0CCA-423F-95CA-8F08EC1649FF}" presName="Name1" presStyleCnt="0"/>
      <dgm:spPr/>
    </dgm:pt>
    <dgm:pt modelId="{6C40F8CC-9109-43E9-888B-D0B39657766B}" type="pres">
      <dgm:prSet presAssocID="{A58A6518-0CCA-423F-95CA-8F08EC1649FF}" presName="cycle" presStyleCnt="0"/>
      <dgm:spPr/>
    </dgm:pt>
    <dgm:pt modelId="{BB0734A8-A98E-4C51-914B-7DD54B9A73A9}" type="pres">
      <dgm:prSet presAssocID="{A58A6518-0CCA-423F-95CA-8F08EC1649FF}" presName="srcNode" presStyleLbl="node1" presStyleIdx="0" presStyleCnt="4"/>
      <dgm:spPr/>
    </dgm:pt>
    <dgm:pt modelId="{C2A99255-C47F-4989-B083-D7738B6EFF7E}" type="pres">
      <dgm:prSet presAssocID="{A58A6518-0CCA-423F-95CA-8F08EC1649FF}" presName="conn" presStyleLbl="parChTrans1D2" presStyleIdx="0" presStyleCnt="1"/>
      <dgm:spPr/>
    </dgm:pt>
    <dgm:pt modelId="{C398616C-5D45-421D-B05E-45E6866B6C9E}" type="pres">
      <dgm:prSet presAssocID="{A58A6518-0CCA-423F-95CA-8F08EC1649FF}" presName="extraNode" presStyleLbl="node1" presStyleIdx="0" presStyleCnt="4"/>
      <dgm:spPr/>
    </dgm:pt>
    <dgm:pt modelId="{CE7DF5C4-CAE7-45CC-8AFB-C58049C5D4A6}" type="pres">
      <dgm:prSet presAssocID="{A58A6518-0CCA-423F-95CA-8F08EC1649FF}" presName="dstNode" presStyleLbl="node1" presStyleIdx="0" presStyleCnt="4"/>
      <dgm:spPr/>
    </dgm:pt>
    <dgm:pt modelId="{D5EBB5DF-3DA0-4C2B-AC7F-66BFE2ACF36E}" type="pres">
      <dgm:prSet presAssocID="{2A18B471-88F4-4844-B7A6-CE42709F6E04}" presName="text_1" presStyleLbl="node1" presStyleIdx="0" presStyleCnt="4">
        <dgm:presLayoutVars>
          <dgm:bulletEnabled val="1"/>
        </dgm:presLayoutVars>
      </dgm:prSet>
      <dgm:spPr/>
    </dgm:pt>
    <dgm:pt modelId="{77EB7D8E-1D73-4F8D-9E8A-6709C87D637F}" type="pres">
      <dgm:prSet presAssocID="{2A18B471-88F4-4844-B7A6-CE42709F6E04}" presName="accent_1" presStyleCnt="0"/>
      <dgm:spPr/>
    </dgm:pt>
    <dgm:pt modelId="{08BB5F38-D5D3-445C-8546-D337E6D24D7E}" type="pres">
      <dgm:prSet presAssocID="{2A18B471-88F4-4844-B7A6-CE42709F6E04}" presName="accentRepeatNode" presStyleLbl="solidFgAcc1" presStyleIdx="0" presStyleCnt="4"/>
      <dgm:spPr/>
    </dgm:pt>
    <dgm:pt modelId="{A97EFDB9-F980-46D4-AC7D-26213A69090C}" type="pres">
      <dgm:prSet presAssocID="{7B51C9CC-9F97-4FF1-B27F-DB3A70933EA4}" presName="text_2" presStyleLbl="node1" presStyleIdx="1" presStyleCnt="4">
        <dgm:presLayoutVars>
          <dgm:bulletEnabled val="1"/>
        </dgm:presLayoutVars>
      </dgm:prSet>
      <dgm:spPr/>
    </dgm:pt>
    <dgm:pt modelId="{32410AD3-E9F9-49AC-AE61-6FDC7D489DF8}" type="pres">
      <dgm:prSet presAssocID="{7B51C9CC-9F97-4FF1-B27F-DB3A70933EA4}" presName="accent_2" presStyleCnt="0"/>
      <dgm:spPr/>
    </dgm:pt>
    <dgm:pt modelId="{973D9F67-5750-41BA-8AFD-0B20A5FE7CE8}" type="pres">
      <dgm:prSet presAssocID="{7B51C9CC-9F97-4FF1-B27F-DB3A70933EA4}" presName="accentRepeatNode" presStyleLbl="solidFgAcc1" presStyleIdx="1" presStyleCnt="4"/>
      <dgm:spPr/>
    </dgm:pt>
    <dgm:pt modelId="{360D3018-D30B-4B16-82EA-23CA0BEBF750}" type="pres">
      <dgm:prSet presAssocID="{2A21A963-FCD5-422E-BE97-75A47E5B5EEC}" presName="text_3" presStyleLbl="node1" presStyleIdx="2" presStyleCnt="4">
        <dgm:presLayoutVars>
          <dgm:bulletEnabled val="1"/>
        </dgm:presLayoutVars>
      </dgm:prSet>
      <dgm:spPr/>
    </dgm:pt>
    <dgm:pt modelId="{63494778-812E-4558-B249-0A6F771DF842}" type="pres">
      <dgm:prSet presAssocID="{2A21A963-FCD5-422E-BE97-75A47E5B5EEC}" presName="accent_3" presStyleCnt="0"/>
      <dgm:spPr/>
    </dgm:pt>
    <dgm:pt modelId="{D068F7C1-4593-49D3-A70B-72E7D3CC3E3F}" type="pres">
      <dgm:prSet presAssocID="{2A21A963-FCD5-422E-BE97-75A47E5B5EEC}" presName="accentRepeatNode" presStyleLbl="solidFgAcc1" presStyleIdx="2" presStyleCnt="4"/>
      <dgm:spPr/>
    </dgm:pt>
    <dgm:pt modelId="{ED34C6E8-20E2-4BC9-96DD-F573F18F70F4}" type="pres">
      <dgm:prSet presAssocID="{CA76E315-D3A8-4ED7-B242-B12D54CF41AB}" presName="text_4" presStyleLbl="node1" presStyleIdx="3" presStyleCnt="4">
        <dgm:presLayoutVars>
          <dgm:bulletEnabled val="1"/>
        </dgm:presLayoutVars>
      </dgm:prSet>
      <dgm:spPr/>
    </dgm:pt>
    <dgm:pt modelId="{E7FF7484-43C3-436E-9461-0FBA65E47BF8}" type="pres">
      <dgm:prSet presAssocID="{CA76E315-D3A8-4ED7-B242-B12D54CF41AB}" presName="accent_4" presStyleCnt="0"/>
      <dgm:spPr/>
    </dgm:pt>
    <dgm:pt modelId="{C22C74C4-8A53-492D-80A2-FA339FA08901}" type="pres">
      <dgm:prSet presAssocID="{CA76E315-D3A8-4ED7-B242-B12D54CF41AB}" presName="accentRepeatNode" presStyleLbl="solidFgAcc1" presStyleIdx="3" presStyleCnt="4"/>
      <dgm:spPr/>
    </dgm:pt>
  </dgm:ptLst>
  <dgm:cxnLst>
    <dgm:cxn modelId="{0A1A960A-A33F-41E9-B077-BB165C17AABB}" type="presOf" srcId="{139C6589-2534-444D-8A5C-B39F3389B44C}" destId="{C2A99255-C47F-4989-B083-D7738B6EFF7E}" srcOrd="0" destOrd="0" presId="urn:microsoft.com/office/officeart/2008/layout/VerticalCurvedList"/>
    <dgm:cxn modelId="{297F512D-E44D-40B2-83B7-D5558A5CB04B}" type="presOf" srcId="{7B51C9CC-9F97-4FF1-B27F-DB3A70933EA4}" destId="{A97EFDB9-F980-46D4-AC7D-26213A69090C}" srcOrd="0" destOrd="0" presId="urn:microsoft.com/office/officeart/2008/layout/VerticalCurvedList"/>
    <dgm:cxn modelId="{C52C3E3F-4EF1-493A-8002-50C7EAEA37AB}" type="presOf" srcId="{2A18B471-88F4-4844-B7A6-CE42709F6E04}" destId="{D5EBB5DF-3DA0-4C2B-AC7F-66BFE2ACF36E}" srcOrd="0" destOrd="0" presId="urn:microsoft.com/office/officeart/2008/layout/VerticalCurvedList"/>
    <dgm:cxn modelId="{A01F3B53-236F-4E21-BDCB-C36953F90FD6}" srcId="{A58A6518-0CCA-423F-95CA-8F08EC1649FF}" destId="{2A18B471-88F4-4844-B7A6-CE42709F6E04}" srcOrd="0" destOrd="0" parTransId="{10CD35E3-16E6-4E45-97CF-C7111A8D0644}" sibTransId="{139C6589-2534-444D-8A5C-B39F3389B44C}"/>
    <dgm:cxn modelId="{3441A77A-FF41-4D11-9C6D-F5407B08144D}" srcId="{A58A6518-0CCA-423F-95CA-8F08EC1649FF}" destId="{2A21A963-FCD5-422E-BE97-75A47E5B5EEC}" srcOrd="2" destOrd="0" parTransId="{6BD92D2E-7E0E-4ACE-B065-136D4BB30FCE}" sibTransId="{B3901100-406D-4A66-8863-8452927E40B7}"/>
    <dgm:cxn modelId="{044A3886-5655-4663-9C02-E1F5FF66479A}" srcId="{A58A6518-0CCA-423F-95CA-8F08EC1649FF}" destId="{CA76E315-D3A8-4ED7-B242-B12D54CF41AB}" srcOrd="3" destOrd="0" parTransId="{7959707D-B10E-4338-8D87-F3773ECA84EA}" sibTransId="{586631D7-069B-4FDF-8EC0-8D43136B7D9F}"/>
    <dgm:cxn modelId="{81EFB29D-437F-469C-A5B4-52286B83F549}" srcId="{A58A6518-0CCA-423F-95CA-8F08EC1649FF}" destId="{7B51C9CC-9F97-4FF1-B27F-DB3A70933EA4}" srcOrd="1" destOrd="0" parTransId="{F055BA2E-64F0-4297-97A1-2ABD61EBB9D6}" sibTransId="{15EB1AED-6B79-4BD1-9320-6CEB134725D7}"/>
    <dgm:cxn modelId="{D52256A2-794D-467A-A41C-363E303187D2}" type="presOf" srcId="{2A21A963-FCD5-422E-BE97-75A47E5B5EEC}" destId="{360D3018-D30B-4B16-82EA-23CA0BEBF750}" srcOrd="0" destOrd="0" presId="urn:microsoft.com/office/officeart/2008/layout/VerticalCurvedList"/>
    <dgm:cxn modelId="{F1D3E6AB-9267-4B2E-A14D-B41CE4A072C1}" type="presOf" srcId="{CA76E315-D3A8-4ED7-B242-B12D54CF41AB}" destId="{ED34C6E8-20E2-4BC9-96DD-F573F18F70F4}" srcOrd="0" destOrd="0" presId="urn:microsoft.com/office/officeart/2008/layout/VerticalCurvedList"/>
    <dgm:cxn modelId="{DDAFC5F1-FC5B-432A-B2F5-9420D35CD659}" type="presOf" srcId="{A58A6518-0CCA-423F-95CA-8F08EC1649FF}" destId="{F491C973-51F8-47CA-A3FC-8F9DAFF11D4B}" srcOrd="0" destOrd="0" presId="urn:microsoft.com/office/officeart/2008/layout/VerticalCurvedList"/>
    <dgm:cxn modelId="{12820EF6-36DD-4C61-8FDD-0A77B0F90C73}" type="presParOf" srcId="{F491C973-51F8-47CA-A3FC-8F9DAFF11D4B}" destId="{34D634AF-CF4A-4ED7-92D4-2A9B4444E9C7}" srcOrd="0" destOrd="0" presId="urn:microsoft.com/office/officeart/2008/layout/VerticalCurvedList"/>
    <dgm:cxn modelId="{06DDCB8E-612A-4FEE-ADAE-C4F77C097893}" type="presParOf" srcId="{34D634AF-CF4A-4ED7-92D4-2A9B4444E9C7}" destId="{6C40F8CC-9109-43E9-888B-D0B39657766B}" srcOrd="0" destOrd="0" presId="urn:microsoft.com/office/officeart/2008/layout/VerticalCurvedList"/>
    <dgm:cxn modelId="{124BD962-6631-4573-86EC-3645F1860AE5}" type="presParOf" srcId="{6C40F8CC-9109-43E9-888B-D0B39657766B}" destId="{BB0734A8-A98E-4C51-914B-7DD54B9A73A9}" srcOrd="0" destOrd="0" presId="urn:microsoft.com/office/officeart/2008/layout/VerticalCurvedList"/>
    <dgm:cxn modelId="{8102CC55-6F97-471C-A891-A60D6A739AF8}" type="presParOf" srcId="{6C40F8CC-9109-43E9-888B-D0B39657766B}" destId="{C2A99255-C47F-4989-B083-D7738B6EFF7E}" srcOrd="1" destOrd="0" presId="urn:microsoft.com/office/officeart/2008/layout/VerticalCurvedList"/>
    <dgm:cxn modelId="{66632233-CEF6-4D52-9880-89DA6507E054}" type="presParOf" srcId="{6C40F8CC-9109-43E9-888B-D0B39657766B}" destId="{C398616C-5D45-421D-B05E-45E6866B6C9E}" srcOrd="2" destOrd="0" presId="urn:microsoft.com/office/officeart/2008/layout/VerticalCurvedList"/>
    <dgm:cxn modelId="{CA2CAC4C-E087-43BE-BB95-1B460F39F3CF}" type="presParOf" srcId="{6C40F8CC-9109-43E9-888B-D0B39657766B}" destId="{CE7DF5C4-CAE7-45CC-8AFB-C58049C5D4A6}" srcOrd="3" destOrd="0" presId="urn:microsoft.com/office/officeart/2008/layout/VerticalCurvedList"/>
    <dgm:cxn modelId="{CE59468F-6C45-44D9-81FF-4AB7F2BA9958}" type="presParOf" srcId="{34D634AF-CF4A-4ED7-92D4-2A9B4444E9C7}" destId="{D5EBB5DF-3DA0-4C2B-AC7F-66BFE2ACF36E}" srcOrd="1" destOrd="0" presId="urn:microsoft.com/office/officeart/2008/layout/VerticalCurvedList"/>
    <dgm:cxn modelId="{8F117236-6AD4-4175-9410-B152C9973863}" type="presParOf" srcId="{34D634AF-CF4A-4ED7-92D4-2A9B4444E9C7}" destId="{77EB7D8E-1D73-4F8D-9E8A-6709C87D637F}" srcOrd="2" destOrd="0" presId="urn:microsoft.com/office/officeart/2008/layout/VerticalCurvedList"/>
    <dgm:cxn modelId="{39A56E91-902A-4F31-B52A-AF32FF02B205}" type="presParOf" srcId="{77EB7D8E-1D73-4F8D-9E8A-6709C87D637F}" destId="{08BB5F38-D5D3-445C-8546-D337E6D24D7E}" srcOrd="0" destOrd="0" presId="urn:microsoft.com/office/officeart/2008/layout/VerticalCurvedList"/>
    <dgm:cxn modelId="{967E5561-E0B8-45F2-B8C2-3FBFEAE84633}" type="presParOf" srcId="{34D634AF-CF4A-4ED7-92D4-2A9B4444E9C7}" destId="{A97EFDB9-F980-46D4-AC7D-26213A69090C}" srcOrd="3" destOrd="0" presId="urn:microsoft.com/office/officeart/2008/layout/VerticalCurvedList"/>
    <dgm:cxn modelId="{9AA92B7D-25FA-44EB-B105-975D536698BD}" type="presParOf" srcId="{34D634AF-CF4A-4ED7-92D4-2A9B4444E9C7}" destId="{32410AD3-E9F9-49AC-AE61-6FDC7D489DF8}" srcOrd="4" destOrd="0" presId="urn:microsoft.com/office/officeart/2008/layout/VerticalCurvedList"/>
    <dgm:cxn modelId="{5190A524-B4F8-416A-A9D3-FAF1B35F97FE}" type="presParOf" srcId="{32410AD3-E9F9-49AC-AE61-6FDC7D489DF8}" destId="{973D9F67-5750-41BA-8AFD-0B20A5FE7CE8}" srcOrd="0" destOrd="0" presId="urn:microsoft.com/office/officeart/2008/layout/VerticalCurvedList"/>
    <dgm:cxn modelId="{D543BF59-3588-4637-ADA5-96D4763D4047}" type="presParOf" srcId="{34D634AF-CF4A-4ED7-92D4-2A9B4444E9C7}" destId="{360D3018-D30B-4B16-82EA-23CA0BEBF750}" srcOrd="5" destOrd="0" presId="urn:microsoft.com/office/officeart/2008/layout/VerticalCurvedList"/>
    <dgm:cxn modelId="{B449FC82-D1D1-4EBD-9235-A54DBB103F36}" type="presParOf" srcId="{34D634AF-CF4A-4ED7-92D4-2A9B4444E9C7}" destId="{63494778-812E-4558-B249-0A6F771DF842}" srcOrd="6" destOrd="0" presId="urn:microsoft.com/office/officeart/2008/layout/VerticalCurvedList"/>
    <dgm:cxn modelId="{CD4767C8-354A-4704-AD25-DA48A1F9C789}" type="presParOf" srcId="{63494778-812E-4558-B249-0A6F771DF842}" destId="{D068F7C1-4593-49D3-A70B-72E7D3CC3E3F}" srcOrd="0" destOrd="0" presId="urn:microsoft.com/office/officeart/2008/layout/VerticalCurvedList"/>
    <dgm:cxn modelId="{75ACB422-1F09-4969-A029-B3245C6E53C1}" type="presParOf" srcId="{34D634AF-CF4A-4ED7-92D4-2A9B4444E9C7}" destId="{ED34C6E8-20E2-4BC9-96DD-F573F18F70F4}" srcOrd="7" destOrd="0" presId="urn:microsoft.com/office/officeart/2008/layout/VerticalCurvedList"/>
    <dgm:cxn modelId="{B5C4EE9F-8156-4F1F-830D-CBFCAC6E3ACB}" type="presParOf" srcId="{34D634AF-CF4A-4ED7-92D4-2A9B4444E9C7}" destId="{E7FF7484-43C3-436E-9461-0FBA65E47BF8}" srcOrd="8" destOrd="0" presId="urn:microsoft.com/office/officeart/2008/layout/VerticalCurvedList"/>
    <dgm:cxn modelId="{1976B466-7C3A-4DDD-9A47-4663A338A25A}" type="presParOf" srcId="{E7FF7484-43C3-436E-9461-0FBA65E47BF8}" destId="{C22C74C4-8A53-492D-80A2-FA339FA0890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63C3D76-B437-4524-BDE3-CB896EA332D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40BB4BA-D546-4B8C-B0B9-09A1B0B56A50}">
      <dgm:prSet/>
      <dgm:spPr/>
      <dgm:t>
        <a:bodyPr/>
        <a:lstStyle/>
        <a:p>
          <a:pPr rtl="0"/>
          <a:r>
            <a:rPr lang="en-IN" b="1" dirty="0"/>
            <a:t>Reduce Applicant Numbers                                                                                                                                                   </a:t>
          </a:r>
          <a:r>
            <a:rPr lang="en-IN" dirty="0"/>
            <a:t>Recruitment attracts many applicants to a particular job, which may prove difficult to manage, but selection reduces applicants to a manageable number. Candidates who have applied for a job during the recruitment stage are screened in the selection stage. Those who prove suitable for the job are selected, and unsuitable ones are rejected.</a:t>
          </a:r>
          <a:endParaRPr lang="en-US" dirty="0"/>
        </a:p>
      </dgm:t>
    </dgm:pt>
    <dgm:pt modelId="{F375E704-378E-443C-A51B-B051B94AA91E}" type="parTrans" cxnId="{8454227D-71FF-4EEE-BDC0-2EFC159D7868}">
      <dgm:prSet/>
      <dgm:spPr/>
      <dgm:t>
        <a:bodyPr/>
        <a:lstStyle/>
        <a:p>
          <a:endParaRPr lang="en-US"/>
        </a:p>
      </dgm:t>
    </dgm:pt>
    <dgm:pt modelId="{D6E05FB0-BC25-4CFC-B13D-5F4F4619E1A1}" type="sibTrans" cxnId="{8454227D-71FF-4EEE-BDC0-2EFC159D7868}">
      <dgm:prSet/>
      <dgm:spPr/>
      <dgm:t>
        <a:bodyPr/>
        <a:lstStyle/>
        <a:p>
          <a:endParaRPr lang="en-US"/>
        </a:p>
      </dgm:t>
    </dgm:pt>
    <dgm:pt modelId="{3750F85F-AD94-4AE6-9689-B738BBB30634}">
      <dgm:prSet/>
      <dgm:spPr/>
      <dgm:t>
        <a:bodyPr/>
        <a:lstStyle/>
        <a:p>
          <a:pPr rtl="0"/>
          <a:r>
            <a:rPr lang="en-IN" b="1" dirty="0"/>
            <a:t>Assess Behaviour                                                                                                                      </a:t>
          </a:r>
          <a:r>
            <a:rPr lang="en-IN" dirty="0"/>
            <a:t>Selection gives managers an opportunity to assess potential employees' character and personality. This ensures that only an employee with the most suitable personalities and skills is given the job. The organization takes particular notice of the personal flexibility and adaptability of a candidate, which assures that such an individual can adjust rapidly to the tough demands of the job.</a:t>
          </a:r>
          <a:endParaRPr lang="en-US" dirty="0"/>
        </a:p>
      </dgm:t>
    </dgm:pt>
    <dgm:pt modelId="{C71868D9-5DA2-4E78-B0CE-46E452C96C52}" type="parTrans" cxnId="{9C0FFDEC-3D2F-452E-8327-77E7EB513290}">
      <dgm:prSet/>
      <dgm:spPr/>
      <dgm:t>
        <a:bodyPr/>
        <a:lstStyle/>
        <a:p>
          <a:endParaRPr lang="en-US"/>
        </a:p>
      </dgm:t>
    </dgm:pt>
    <dgm:pt modelId="{4C9B08CA-C3A3-4FAC-BC6F-FB948E55ABE8}" type="sibTrans" cxnId="{9C0FFDEC-3D2F-452E-8327-77E7EB513290}">
      <dgm:prSet/>
      <dgm:spPr/>
      <dgm:t>
        <a:bodyPr/>
        <a:lstStyle/>
        <a:p>
          <a:endParaRPr lang="en-US"/>
        </a:p>
      </dgm:t>
    </dgm:pt>
    <dgm:pt modelId="{D279188B-2981-45B2-BBAA-A2137CBF6652}" type="pres">
      <dgm:prSet presAssocID="{663C3D76-B437-4524-BDE3-CB896EA332D4}" presName="linear" presStyleCnt="0">
        <dgm:presLayoutVars>
          <dgm:animLvl val="lvl"/>
          <dgm:resizeHandles val="exact"/>
        </dgm:presLayoutVars>
      </dgm:prSet>
      <dgm:spPr/>
    </dgm:pt>
    <dgm:pt modelId="{7BC41DEC-95B3-42E7-B829-FF502FD19644}" type="pres">
      <dgm:prSet presAssocID="{940BB4BA-D546-4B8C-B0B9-09A1B0B56A50}" presName="parentText" presStyleLbl="node1" presStyleIdx="0" presStyleCnt="2" custLinFactNeighborX="604" custLinFactNeighborY="-5492">
        <dgm:presLayoutVars>
          <dgm:chMax val="0"/>
          <dgm:bulletEnabled val="1"/>
        </dgm:presLayoutVars>
      </dgm:prSet>
      <dgm:spPr/>
    </dgm:pt>
    <dgm:pt modelId="{FF28DE66-0BE8-4D68-A6D8-54E3F1FDF374}" type="pres">
      <dgm:prSet presAssocID="{D6E05FB0-BC25-4CFC-B13D-5F4F4619E1A1}" presName="spacer" presStyleCnt="0"/>
      <dgm:spPr/>
    </dgm:pt>
    <dgm:pt modelId="{9C4AD232-329C-46AE-B0AF-0B181D79204D}" type="pres">
      <dgm:prSet presAssocID="{3750F85F-AD94-4AE6-9689-B738BBB30634}" presName="parentText" presStyleLbl="node1" presStyleIdx="1" presStyleCnt="2" custLinFactNeighborX="348" custLinFactNeighborY="27819">
        <dgm:presLayoutVars>
          <dgm:chMax val="0"/>
          <dgm:bulletEnabled val="1"/>
        </dgm:presLayoutVars>
      </dgm:prSet>
      <dgm:spPr/>
    </dgm:pt>
  </dgm:ptLst>
  <dgm:cxnLst>
    <dgm:cxn modelId="{0E137571-C6F4-40AE-83B1-3C8E6950EF5B}" type="presOf" srcId="{940BB4BA-D546-4B8C-B0B9-09A1B0B56A50}" destId="{7BC41DEC-95B3-42E7-B829-FF502FD19644}" srcOrd="0" destOrd="0" presId="urn:microsoft.com/office/officeart/2005/8/layout/vList2"/>
    <dgm:cxn modelId="{8454227D-71FF-4EEE-BDC0-2EFC159D7868}" srcId="{663C3D76-B437-4524-BDE3-CB896EA332D4}" destId="{940BB4BA-D546-4B8C-B0B9-09A1B0B56A50}" srcOrd="0" destOrd="0" parTransId="{F375E704-378E-443C-A51B-B051B94AA91E}" sibTransId="{D6E05FB0-BC25-4CFC-B13D-5F4F4619E1A1}"/>
    <dgm:cxn modelId="{26BDA18A-9512-4F4A-B1FD-A5B365E5B9EC}" type="presOf" srcId="{663C3D76-B437-4524-BDE3-CB896EA332D4}" destId="{D279188B-2981-45B2-BBAA-A2137CBF6652}" srcOrd="0" destOrd="0" presId="urn:microsoft.com/office/officeart/2005/8/layout/vList2"/>
    <dgm:cxn modelId="{FF40BE91-2A78-40C8-B58C-3C097F9B6BFA}" type="presOf" srcId="{3750F85F-AD94-4AE6-9689-B738BBB30634}" destId="{9C4AD232-329C-46AE-B0AF-0B181D79204D}" srcOrd="0" destOrd="0" presId="urn:microsoft.com/office/officeart/2005/8/layout/vList2"/>
    <dgm:cxn modelId="{9C0FFDEC-3D2F-452E-8327-77E7EB513290}" srcId="{663C3D76-B437-4524-BDE3-CB896EA332D4}" destId="{3750F85F-AD94-4AE6-9689-B738BBB30634}" srcOrd="1" destOrd="0" parTransId="{C71868D9-5DA2-4E78-B0CE-46E452C96C52}" sibTransId="{4C9B08CA-C3A3-4FAC-BC6F-FB948E55ABE8}"/>
    <dgm:cxn modelId="{4A7538D9-DDDD-481F-8F97-A7FD39C00120}" type="presParOf" srcId="{D279188B-2981-45B2-BBAA-A2137CBF6652}" destId="{7BC41DEC-95B3-42E7-B829-FF502FD19644}" srcOrd="0" destOrd="0" presId="urn:microsoft.com/office/officeart/2005/8/layout/vList2"/>
    <dgm:cxn modelId="{64BA529F-243E-440F-A82F-C9A59456C918}" type="presParOf" srcId="{D279188B-2981-45B2-BBAA-A2137CBF6652}" destId="{FF28DE66-0BE8-4D68-A6D8-54E3F1FDF374}" srcOrd="1" destOrd="0" presId="urn:microsoft.com/office/officeart/2005/8/layout/vList2"/>
    <dgm:cxn modelId="{5D2969F8-180F-4302-95BA-DC8438307F7B}" type="presParOf" srcId="{D279188B-2981-45B2-BBAA-A2137CBF6652}" destId="{9C4AD232-329C-46AE-B0AF-0B181D79204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E1F39ED-BDAE-41A9-B977-38F2393A1A3A}" type="doc">
      <dgm:prSet loTypeId="urn:microsoft.com/office/officeart/2005/8/layout/vList2" loCatId="list" qsTypeId="urn:microsoft.com/office/officeart/2005/8/quickstyle/simple1" qsCatId="simple" csTypeId="urn:microsoft.com/office/officeart/2005/8/colors/colorful1#4" csCatId="colorful" phldr="1"/>
      <dgm:spPr/>
      <dgm:t>
        <a:bodyPr/>
        <a:lstStyle/>
        <a:p>
          <a:endParaRPr lang="en-US"/>
        </a:p>
      </dgm:t>
    </dgm:pt>
    <dgm:pt modelId="{A36A80F8-568F-4CB9-BCE9-DAD5227347DE}">
      <dgm:prSet/>
      <dgm:spPr/>
      <dgm:t>
        <a:bodyPr/>
        <a:lstStyle/>
        <a:p>
          <a:pPr rtl="0"/>
          <a:r>
            <a:rPr lang="en-IN" b="1" dirty="0"/>
            <a:t>Low Employee Turnover</a:t>
          </a:r>
          <a:r>
            <a:rPr lang="en-US" b="1" dirty="0"/>
            <a:t>                                                                                          </a:t>
          </a:r>
          <a:r>
            <a:rPr lang="en-IN" dirty="0"/>
            <a:t>Appropriate selection procedures applied in the recruitment process ensure that only the most qualified individual is chosen to fill a vacancy. Recruited employees who are satisfied with their jobs lead to a low employee turnover rate. Employee retention is important to an organization, as the costs of hiring and training new employees are very high.</a:t>
          </a:r>
          <a:endParaRPr lang="en-US" dirty="0"/>
        </a:p>
      </dgm:t>
    </dgm:pt>
    <dgm:pt modelId="{5B4CE762-6775-4A01-993B-10654D88F8B9}" type="parTrans" cxnId="{54130EA4-2388-4FB4-A2B7-029A2439C8D3}">
      <dgm:prSet/>
      <dgm:spPr/>
      <dgm:t>
        <a:bodyPr/>
        <a:lstStyle/>
        <a:p>
          <a:endParaRPr lang="en-US"/>
        </a:p>
      </dgm:t>
    </dgm:pt>
    <dgm:pt modelId="{8133B3C3-E6CA-4819-A37E-BD40059AC091}" type="sibTrans" cxnId="{54130EA4-2388-4FB4-A2B7-029A2439C8D3}">
      <dgm:prSet/>
      <dgm:spPr/>
      <dgm:t>
        <a:bodyPr/>
        <a:lstStyle/>
        <a:p>
          <a:endParaRPr lang="en-US"/>
        </a:p>
      </dgm:t>
    </dgm:pt>
    <dgm:pt modelId="{1D6F5247-B4DD-469F-A724-F50CCDF5A189}">
      <dgm:prSet/>
      <dgm:spPr/>
      <dgm:t>
        <a:bodyPr/>
        <a:lstStyle/>
        <a:p>
          <a:pPr rtl="0"/>
          <a:r>
            <a:rPr lang="en-IN" b="1" dirty="0"/>
            <a:t>The Time Dimension</a:t>
          </a:r>
          <a:r>
            <a:rPr lang="en-US" b="1" dirty="0"/>
            <a:t>                                                                                                                  </a:t>
          </a:r>
          <a:r>
            <a:rPr lang="en-IN" dirty="0"/>
            <a:t>A good selection procedure saves time in the recruitment and orientation processes because the applicant is expected to have been introduced to some aspects of the organizational culture, such as the dress code. No time is wasted trying to inculcate the new recruit with various aspects of the organization's culture and norms. The employee is given an adequate picture of what the new job entails, thus eliminating wasting time doing unnecessary chores that are not part of his job description.</a:t>
          </a:r>
          <a:endParaRPr lang="en-US" dirty="0"/>
        </a:p>
      </dgm:t>
    </dgm:pt>
    <dgm:pt modelId="{56064663-3209-41F9-AC5A-0AB50EEF26DB}" type="parTrans" cxnId="{1C7C528C-8238-4906-B587-39AE1CE71E0F}">
      <dgm:prSet/>
      <dgm:spPr/>
      <dgm:t>
        <a:bodyPr/>
        <a:lstStyle/>
        <a:p>
          <a:endParaRPr lang="en-US"/>
        </a:p>
      </dgm:t>
    </dgm:pt>
    <dgm:pt modelId="{92C53BFB-FEBD-4E54-851A-2F6D8738D414}" type="sibTrans" cxnId="{1C7C528C-8238-4906-B587-39AE1CE71E0F}">
      <dgm:prSet/>
      <dgm:spPr/>
      <dgm:t>
        <a:bodyPr/>
        <a:lstStyle/>
        <a:p>
          <a:endParaRPr lang="en-US"/>
        </a:p>
      </dgm:t>
    </dgm:pt>
    <dgm:pt modelId="{20EFCD1B-7CDA-4175-8E68-7BD5217224E2}" type="pres">
      <dgm:prSet presAssocID="{9E1F39ED-BDAE-41A9-B977-38F2393A1A3A}" presName="linear" presStyleCnt="0">
        <dgm:presLayoutVars>
          <dgm:animLvl val="lvl"/>
          <dgm:resizeHandles val="exact"/>
        </dgm:presLayoutVars>
      </dgm:prSet>
      <dgm:spPr/>
    </dgm:pt>
    <dgm:pt modelId="{D6C22B05-47BD-4C0B-B28C-AF3FF8F231AA}" type="pres">
      <dgm:prSet presAssocID="{A36A80F8-568F-4CB9-BCE9-DAD5227347DE}" presName="parentText" presStyleLbl="node1" presStyleIdx="0" presStyleCnt="2">
        <dgm:presLayoutVars>
          <dgm:chMax val="0"/>
          <dgm:bulletEnabled val="1"/>
        </dgm:presLayoutVars>
      </dgm:prSet>
      <dgm:spPr/>
    </dgm:pt>
    <dgm:pt modelId="{3A22413F-EB39-46CE-BE24-D4EAC1DE790F}" type="pres">
      <dgm:prSet presAssocID="{8133B3C3-E6CA-4819-A37E-BD40059AC091}" presName="spacer" presStyleCnt="0"/>
      <dgm:spPr/>
    </dgm:pt>
    <dgm:pt modelId="{73426BF3-CD01-43C9-82D0-480553BC1888}" type="pres">
      <dgm:prSet presAssocID="{1D6F5247-B4DD-469F-A724-F50CCDF5A189}" presName="parentText" presStyleLbl="node1" presStyleIdx="1" presStyleCnt="2">
        <dgm:presLayoutVars>
          <dgm:chMax val="0"/>
          <dgm:bulletEnabled val="1"/>
        </dgm:presLayoutVars>
      </dgm:prSet>
      <dgm:spPr/>
    </dgm:pt>
  </dgm:ptLst>
  <dgm:cxnLst>
    <dgm:cxn modelId="{67B75988-27AC-4370-8C6C-6D9F86951F9F}" type="presOf" srcId="{A36A80F8-568F-4CB9-BCE9-DAD5227347DE}" destId="{D6C22B05-47BD-4C0B-B28C-AF3FF8F231AA}" srcOrd="0" destOrd="0" presId="urn:microsoft.com/office/officeart/2005/8/layout/vList2"/>
    <dgm:cxn modelId="{1E24308B-D2D0-4442-8128-4A15977E5ADB}" type="presOf" srcId="{9E1F39ED-BDAE-41A9-B977-38F2393A1A3A}" destId="{20EFCD1B-7CDA-4175-8E68-7BD5217224E2}" srcOrd="0" destOrd="0" presId="urn:microsoft.com/office/officeart/2005/8/layout/vList2"/>
    <dgm:cxn modelId="{1C7C528C-8238-4906-B587-39AE1CE71E0F}" srcId="{9E1F39ED-BDAE-41A9-B977-38F2393A1A3A}" destId="{1D6F5247-B4DD-469F-A724-F50CCDF5A189}" srcOrd="1" destOrd="0" parTransId="{56064663-3209-41F9-AC5A-0AB50EEF26DB}" sibTransId="{92C53BFB-FEBD-4E54-851A-2F6D8738D414}"/>
    <dgm:cxn modelId="{D2C5D69B-C460-493E-8FBA-12A740928A80}" type="presOf" srcId="{1D6F5247-B4DD-469F-A724-F50CCDF5A189}" destId="{73426BF3-CD01-43C9-82D0-480553BC1888}" srcOrd="0" destOrd="0" presId="urn:microsoft.com/office/officeart/2005/8/layout/vList2"/>
    <dgm:cxn modelId="{54130EA4-2388-4FB4-A2B7-029A2439C8D3}" srcId="{9E1F39ED-BDAE-41A9-B977-38F2393A1A3A}" destId="{A36A80F8-568F-4CB9-BCE9-DAD5227347DE}" srcOrd="0" destOrd="0" parTransId="{5B4CE762-6775-4A01-993B-10654D88F8B9}" sibTransId="{8133B3C3-E6CA-4819-A37E-BD40059AC091}"/>
    <dgm:cxn modelId="{669A3F46-EEA7-4F0A-B006-C52AF10A2FA2}" type="presParOf" srcId="{20EFCD1B-7CDA-4175-8E68-7BD5217224E2}" destId="{D6C22B05-47BD-4C0B-B28C-AF3FF8F231AA}" srcOrd="0" destOrd="0" presId="urn:microsoft.com/office/officeart/2005/8/layout/vList2"/>
    <dgm:cxn modelId="{94D5E54F-C752-47E1-8C71-6FF1E25C855F}" type="presParOf" srcId="{20EFCD1B-7CDA-4175-8E68-7BD5217224E2}" destId="{3A22413F-EB39-46CE-BE24-D4EAC1DE790F}" srcOrd="1" destOrd="0" presId="urn:microsoft.com/office/officeart/2005/8/layout/vList2"/>
    <dgm:cxn modelId="{231D1DA0-8DDF-4391-8561-60116984FFD0}" type="presParOf" srcId="{20EFCD1B-7CDA-4175-8E68-7BD5217224E2}" destId="{73426BF3-CD01-43C9-82D0-480553BC188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1EADDCE-F82B-4824-9D10-57916AE62E5F}" type="doc">
      <dgm:prSet loTypeId="urn:microsoft.com/office/officeart/2005/8/layout/hProcess11" loCatId="process" qsTypeId="urn:microsoft.com/office/officeart/2005/8/quickstyle/simple1" qsCatId="simple" csTypeId="urn:microsoft.com/office/officeart/2005/8/colors/accent6_1" csCatId="accent6"/>
      <dgm:spPr/>
      <dgm:t>
        <a:bodyPr/>
        <a:lstStyle/>
        <a:p>
          <a:endParaRPr lang="en-US"/>
        </a:p>
      </dgm:t>
    </dgm:pt>
    <dgm:pt modelId="{B1B19EC7-9E2C-461C-BDA2-9CEE77BD579A}">
      <dgm:prSet/>
      <dgm:spPr/>
      <dgm:t>
        <a:bodyPr/>
        <a:lstStyle/>
        <a:p>
          <a:pPr rtl="0"/>
          <a:r>
            <a:rPr lang="en-IN"/>
            <a:t>Why selection is called negative process?</a:t>
          </a:r>
          <a:endParaRPr lang="en-US"/>
        </a:p>
      </dgm:t>
    </dgm:pt>
    <dgm:pt modelId="{EE0F726C-9A75-405C-AE92-B1E420B11C7B}" type="parTrans" cxnId="{300702C9-91C6-4C3C-943F-B263346D7C89}">
      <dgm:prSet/>
      <dgm:spPr/>
      <dgm:t>
        <a:bodyPr/>
        <a:lstStyle/>
        <a:p>
          <a:endParaRPr lang="en-US"/>
        </a:p>
      </dgm:t>
    </dgm:pt>
    <dgm:pt modelId="{03FE2B91-F062-4FEE-A684-2D5842DCB135}" type="sibTrans" cxnId="{300702C9-91C6-4C3C-943F-B263346D7C89}">
      <dgm:prSet/>
      <dgm:spPr/>
      <dgm:t>
        <a:bodyPr/>
        <a:lstStyle/>
        <a:p>
          <a:endParaRPr lang="en-US"/>
        </a:p>
      </dgm:t>
    </dgm:pt>
    <dgm:pt modelId="{69A2CF15-9A3A-4B9E-866C-4460F89B1AC1}">
      <dgm:prSet/>
      <dgm:spPr/>
      <dgm:t>
        <a:bodyPr/>
        <a:lstStyle/>
        <a:p>
          <a:pPr rtl="0"/>
          <a:r>
            <a:rPr lang="en-IN"/>
            <a:t>Selection is called a negative process in Business as more candidates who apply for employment are rejected than employed. That is why Selection is called a negative process.</a:t>
          </a:r>
          <a:endParaRPr lang="en-US"/>
        </a:p>
      </dgm:t>
    </dgm:pt>
    <dgm:pt modelId="{F7C40A9B-D793-4FE6-882B-9AB4B2CAD8A5}" type="parTrans" cxnId="{EFBC12E4-F5EE-4D29-BC40-6DE4CCBCD07E}">
      <dgm:prSet/>
      <dgm:spPr/>
      <dgm:t>
        <a:bodyPr/>
        <a:lstStyle/>
        <a:p>
          <a:endParaRPr lang="en-US"/>
        </a:p>
      </dgm:t>
    </dgm:pt>
    <dgm:pt modelId="{2CAE071E-7AE7-4922-9DD2-17B8DC44F654}" type="sibTrans" cxnId="{EFBC12E4-F5EE-4D29-BC40-6DE4CCBCD07E}">
      <dgm:prSet/>
      <dgm:spPr/>
      <dgm:t>
        <a:bodyPr/>
        <a:lstStyle/>
        <a:p>
          <a:endParaRPr lang="en-US"/>
        </a:p>
      </dgm:t>
    </dgm:pt>
    <dgm:pt modelId="{8FABAF58-699C-44E1-813A-257CE36D52AB}" type="pres">
      <dgm:prSet presAssocID="{C1EADDCE-F82B-4824-9D10-57916AE62E5F}" presName="Name0" presStyleCnt="0">
        <dgm:presLayoutVars>
          <dgm:dir/>
          <dgm:resizeHandles val="exact"/>
        </dgm:presLayoutVars>
      </dgm:prSet>
      <dgm:spPr/>
    </dgm:pt>
    <dgm:pt modelId="{2B537726-D90C-440D-9F1D-277D3078992D}" type="pres">
      <dgm:prSet presAssocID="{C1EADDCE-F82B-4824-9D10-57916AE62E5F}" presName="arrow" presStyleLbl="bgShp" presStyleIdx="0" presStyleCnt="1"/>
      <dgm:spPr/>
    </dgm:pt>
    <dgm:pt modelId="{1E51EF4E-4F90-448C-ADB0-05531241835A}" type="pres">
      <dgm:prSet presAssocID="{C1EADDCE-F82B-4824-9D10-57916AE62E5F}" presName="points" presStyleCnt="0"/>
      <dgm:spPr/>
    </dgm:pt>
    <dgm:pt modelId="{FBB1A1F6-7463-4D2D-A7B7-E7E3E0DFFBA8}" type="pres">
      <dgm:prSet presAssocID="{B1B19EC7-9E2C-461C-BDA2-9CEE77BD579A}" presName="compositeA" presStyleCnt="0"/>
      <dgm:spPr/>
    </dgm:pt>
    <dgm:pt modelId="{DDE01C8C-9F36-4059-8722-0968F6F7842D}" type="pres">
      <dgm:prSet presAssocID="{B1B19EC7-9E2C-461C-BDA2-9CEE77BD579A}" presName="textA" presStyleLbl="revTx" presStyleIdx="0" presStyleCnt="2">
        <dgm:presLayoutVars>
          <dgm:bulletEnabled val="1"/>
        </dgm:presLayoutVars>
      </dgm:prSet>
      <dgm:spPr/>
    </dgm:pt>
    <dgm:pt modelId="{6BD9D539-7CDE-4C57-A70D-73BBFE0C23E0}" type="pres">
      <dgm:prSet presAssocID="{B1B19EC7-9E2C-461C-BDA2-9CEE77BD579A}" presName="circleA" presStyleLbl="node1" presStyleIdx="0" presStyleCnt="2"/>
      <dgm:spPr/>
    </dgm:pt>
    <dgm:pt modelId="{93B2AD01-21D3-4C28-9F53-D2194EB62FFE}" type="pres">
      <dgm:prSet presAssocID="{B1B19EC7-9E2C-461C-BDA2-9CEE77BD579A}" presName="spaceA" presStyleCnt="0"/>
      <dgm:spPr/>
    </dgm:pt>
    <dgm:pt modelId="{6A442AF5-3A0E-488E-BC84-50ED12EB1F29}" type="pres">
      <dgm:prSet presAssocID="{03FE2B91-F062-4FEE-A684-2D5842DCB135}" presName="space" presStyleCnt="0"/>
      <dgm:spPr/>
    </dgm:pt>
    <dgm:pt modelId="{397BB186-BB85-47F3-BB47-DCEA9C7DA1DA}" type="pres">
      <dgm:prSet presAssocID="{69A2CF15-9A3A-4B9E-866C-4460F89B1AC1}" presName="compositeB" presStyleCnt="0"/>
      <dgm:spPr/>
    </dgm:pt>
    <dgm:pt modelId="{79310AAF-E813-4BE5-BC0B-298A135CC3EB}" type="pres">
      <dgm:prSet presAssocID="{69A2CF15-9A3A-4B9E-866C-4460F89B1AC1}" presName="textB" presStyleLbl="revTx" presStyleIdx="1" presStyleCnt="2">
        <dgm:presLayoutVars>
          <dgm:bulletEnabled val="1"/>
        </dgm:presLayoutVars>
      </dgm:prSet>
      <dgm:spPr/>
    </dgm:pt>
    <dgm:pt modelId="{DB05A751-55A2-4A42-9CFC-CE9F73DDEC3C}" type="pres">
      <dgm:prSet presAssocID="{69A2CF15-9A3A-4B9E-866C-4460F89B1AC1}" presName="circleB" presStyleLbl="node1" presStyleIdx="1" presStyleCnt="2"/>
      <dgm:spPr/>
    </dgm:pt>
    <dgm:pt modelId="{813AB517-54BF-46BA-BAEF-52292C57CB71}" type="pres">
      <dgm:prSet presAssocID="{69A2CF15-9A3A-4B9E-866C-4460F89B1AC1}" presName="spaceB" presStyleCnt="0"/>
      <dgm:spPr/>
    </dgm:pt>
  </dgm:ptLst>
  <dgm:cxnLst>
    <dgm:cxn modelId="{94A7D89F-3CE0-4E8B-AFE3-62564DC2865C}" type="presOf" srcId="{C1EADDCE-F82B-4824-9D10-57916AE62E5F}" destId="{8FABAF58-699C-44E1-813A-257CE36D52AB}" srcOrd="0" destOrd="0" presId="urn:microsoft.com/office/officeart/2005/8/layout/hProcess11"/>
    <dgm:cxn modelId="{DFBE5DAF-E952-490E-AE53-8284558FD471}" type="presOf" srcId="{B1B19EC7-9E2C-461C-BDA2-9CEE77BD579A}" destId="{DDE01C8C-9F36-4059-8722-0968F6F7842D}" srcOrd="0" destOrd="0" presId="urn:microsoft.com/office/officeart/2005/8/layout/hProcess11"/>
    <dgm:cxn modelId="{300702C9-91C6-4C3C-943F-B263346D7C89}" srcId="{C1EADDCE-F82B-4824-9D10-57916AE62E5F}" destId="{B1B19EC7-9E2C-461C-BDA2-9CEE77BD579A}" srcOrd="0" destOrd="0" parTransId="{EE0F726C-9A75-405C-AE92-B1E420B11C7B}" sibTransId="{03FE2B91-F062-4FEE-A684-2D5842DCB135}"/>
    <dgm:cxn modelId="{EFBC12E4-F5EE-4D29-BC40-6DE4CCBCD07E}" srcId="{C1EADDCE-F82B-4824-9D10-57916AE62E5F}" destId="{69A2CF15-9A3A-4B9E-866C-4460F89B1AC1}" srcOrd="1" destOrd="0" parTransId="{F7C40A9B-D793-4FE6-882B-9AB4B2CAD8A5}" sibTransId="{2CAE071E-7AE7-4922-9DD2-17B8DC44F654}"/>
    <dgm:cxn modelId="{347D44E8-4571-456C-851A-438F4B62BCCD}" type="presOf" srcId="{69A2CF15-9A3A-4B9E-866C-4460F89B1AC1}" destId="{79310AAF-E813-4BE5-BC0B-298A135CC3EB}" srcOrd="0" destOrd="0" presId="urn:microsoft.com/office/officeart/2005/8/layout/hProcess11"/>
    <dgm:cxn modelId="{4A06D1E2-BA3D-47C1-8CEC-D89C48CD45D4}" type="presParOf" srcId="{8FABAF58-699C-44E1-813A-257CE36D52AB}" destId="{2B537726-D90C-440D-9F1D-277D3078992D}" srcOrd="0" destOrd="0" presId="urn:microsoft.com/office/officeart/2005/8/layout/hProcess11"/>
    <dgm:cxn modelId="{D8FFED81-2AE3-48E3-B2FF-7914AC44B0CE}" type="presParOf" srcId="{8FABAF58-699C-44E1-813A-257CE36D52AB}" destId="{1E51EF4E-4F90-448C-ADB0-05531241835A}" srcOrd="1" destOrd="0" presId="urn:microsoft.com/office/officeart/2005/8/layout/hProcess11"/>
    <dgm:cxn modelId="{A64265B4-3752-430A-860D-B233A891648F}" type="presParOf" srcId="{1E51EF4E-4F90-448C-ADB0-05531241835A}" destId="{FBB1A1F6-7463-4D2D-A7B7-E7E3E0DFFBA8}" srcOrd="0" destOrd="0" presId="urn:microsoft.com/office/officeart/2005/8/layout/hProcess11"/>
    <dgm:cxn modelId="{2C79129D-83AA-43B5-89D7-848D2F716C71}" type="presParOf" srcId="{FBB1A1F6-7463-4D2D-A7B7-E7E3E0DFFBA8}" destId="{DDE01C8C-9F36-4059-8722-0968F6F7842D}" srcOrd="0" destOrd="0" presId="urn:microsoft.com/office/officeart/2005/8/layout/hProcess11"/>
    <dgm:cxn modelId="{BB1FB22C-3BCB-4398-98D7-811F5F3D5182}" type="presParOf" srcId="{FBB1A1F6-7463-4D2D-A7B7-E7E3E0DFFBA8}" destId="{6BD9D539-7CDE-4C57-A70D-73BBFE0C23E0}" srcOrd="1" destOrd="0" presId="urn:microsoft.com/office/officeart/2005/8/layout/hProcess11"/>
    <dgm:cxn modelId="{22A56BAA-394F-42F7-B2B1-C3CA74FFBF47}" type="presParOf" srcId="{FBB1A1F6-7463-4D2D-A7B7-E7E3E0DFFBA8}" destId="{93B2AD01-21D3-4C28-9F53-D2194EB62FFE}" srcOrd="2" destOrd="0" presId="urn:microsoft.com/office/officeart/2005/8/layout/hProcess11"/>
    <dgm:cxn modelId="{AE7E0B31-BB39-4DE7-AA01-458C4FAC0CC8}" type="presParOf" srcId="{1E51EF4E-4F90-448C-ADB0-05531241835A}" destId="{6A442AF5-3A0E-488E-BC84-50ED12EB1F29}" srcOrd="1" destOrd="0" presId="urn:microsoft.com/office/officeart/2005/8/layout/hProcess11"/>
    <dgm:cxn modelId="{0FF9054F-FEDC-43AF-8ABC-B99A432BE33B}" type="presParOf" srcId="{1E51EF4E-4F90-448C-ADB0-05531241835A}" destId="{397BB186-BB85-47F3-BB47-DCEA9C7DA1DA}" srcOrd="2" destOrd="0" presId="urn:microsoft.com/office/officeart/2005/8/layout/hProcess11"/>
    <dgm:cxn modelId="{E46E2160-EF40-46BF-BA05-BC5CB4D7AEFE}" type="presParOf" srcId="{397BB186-BB85-47F3-BB47-DCEA9C7DA1DA}" destId="{79310AAF-E813-4BE5-BC0B-298A135CC3EB}" srcOrd="0" destOrd="0" presId="urn:microsoft.com/office/officeart/2005/8/layout/hProcess11"/>
    <dgm:cxn modelId="{A073B6B5-3B5F-46C0-99C8-706077312ACF}" type="presParOf" srcId="{397BB186-BB85-47F3-BB47-DCEA9C7DA1DA}" destId="{DB05A751-55A2-4A42-9CFC-CE9F73DDEC3C}" srcOrd="1" destOrd="0" presId="urn:microsoft.com/office/officeart/2005/8/layout/hProcess11"/>
    <dgm:cxn modelId="{124BD9B6-6223-44AF-B852-D5BCB1E8CBE8}" type="presParOf" srcId="{397BB186-BB85-47F3-BB47-DCEA9C7DA1DA}" destId="{813AB517-54BF-46BA-BAEF-52292C57CB71}"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72F0D8A-B415-41F3-B6A1-37B9FD9591F9}" type="doc">
      <dgm:prSet loTypeId="urn:microsoft.com/office/officeart/2005/8/layout/vList2" loCatId="list" qsTypeId="urn:microsoft.com/office/officeart/2005/8/quickstyle/3d2#4" qsCatId="3D" csTypeId="urn:microsoft.com/office/officeart/2005/8/colors/colorful5" csCatId="colorful" phldr="1"/>
      <dgm:spPr/>
      <dgm:t>
        <a:bodyPr/>
        <a:lstStyle/>
        <a:p>
          <a:endParaRPr lang="en-US"/>
        </a:p>
      </dgm:t>
    </dgm:pt>
    <dgm:pt modelId="{CE4EC109-9B05-4E64-85B7-53BD935981FD}">
      <dgm:prSet custT="1"/>
      <dgm:spPr/>
      <dgm:t>
        <a:bodyPr/>
        <a:lstStyle/>
        <a:p>
          <a:pPr algn="just" rtl="0"/>
          <a:r>
            <a:rPr lang="en-IN" sz="1800" b="1" dirty="0">
              <a:solidFill>
                <a:schemeClr val="bg1"/>
              </a:solidFill>
            </a:rPr>
            <a:t>Telephone Interview</a:t>
          </a:r>
          <a:r>
            <a:rPr lang="en-US" sz="1800" b="1" dirty="0">
              <a:solidFill>
                <a:schemeClr val="bg1"/>
              </a:solidFill>
            </a:rPr>
            <a:t>	</a:t>
          </a:r>
          <a:r>
            <a:rPr lang="en-US" sz="1800" b="1" dirty="0"/>
            <a:t>					                              </a:t>
          </a:r>
          <a:r>
            <a:rPr lang="en-IN" sz="1800" dirty="0"/>
            <a:t>Phone interviews typically start with the recruiter giving a basic job description, followed by a few questions about your work history and qualifications. Some recruiters ask about your current or desired salary. Salary questions are useful in narrowing the candidate field. If you're flexible on compensation and benefits, you could say, "Based on my research and what I've </a:t>
          </a:r>
          <a:r>
            <a:rPr lang="en-IN" sz="2000" dirty="0"/>
            <a:t>learned</a:t>
          </a:r>
          <a:r>
            <a:rPr lang="en-IN" sz="1800" dirty="0"/>
            <a:t> about this job, my salary requirements are consistent with the current market. I'm confident that when the time comes to talk about salary, we can arrive at a mutually agreeable number."</a:t>
          </a:r>
          <a:endParaRPr lang="en-US" sz="1800" dirty="0"/>
        </a:p>
      </dgm:t>
    </dgm:pt>
    <dgm:pt modelId="{029F0FE0-B08E-4E48-BADE-FA1A4236B028}" type="parTrans" cxnId="{3B619372-E808-4F7F-992C-3C5CB5BC3E07}">
      <dgm:prSet/>
      <dgm:spPr/>
      <dgm:t>
        <a:bodyPr/>
        <a:lstStyle/>
        <a:p>
          <a:pPr algn="just"/>
          <a:endParaRPr lang="en-US"/>
        </a:p>
      </dgm:t>
    </dgm:pt>
    <dgm:pt modelId="{0B8991FE-F64C-4A52-A36F-4C1430DB559F}" type="sibTrans" cxnId="{3B619372-E808-4F7F-992C-3C5CB5BC3E07}">
      <dgm:prSet/>
      <dgm:spPr/>
      <dgm:t>
        <a:bodyPr/>
        <a:lstStyle/>
        <a:p>
          <a:pPr algn="just"/>
          <a:endParaRPr lang="en-US"/>
        </a:p>
      </dgm:t>
    </dgm:pt>
    <dgm:pt modelId="{615E8C69-FF00-41D4-A6D1-D4B72637FE31}" type="pres">
      <dgm:prSet presAssocID="{072F0D8A-B415-41F3-B6A1-37B9FD9591F9}" presName="linear" presStyleCnt="0">
        <dgm:presLayoutVars>
          <dgm:animLvl val="lvl"/>
          <dgm:resizeHandles val="exact"/>
        </dgm:presLayoutVars>
      </dgm:prSet>
      <dgm:spPr/>
    </dgm:pt>
    <dgm:pt modelId="{DDE90FB3-ACCE-45A1-8343-5AB42041DCFE}" type="pres">
      <dgm:prSet presAssocID="{CE4EC109-9B05-4E64-85B7-53BD935981FD}" presName="parentText" presStyleLbl="node1" presStyleIdx="0" presStyleCnt="1">
        <dgm:presLayoutVars>
          <dgm:chMax val="0"/>
          <dgm:bulletEnabled val="1"/>
        </dgm:presLayoutVars>
      </dgm:prSet>
      <dgm:spPr/>
    </dgm:pt>
  </dgm:ptLst>
  <dgm:cxnLst>
    <dgm:cxn modelId="{9681C65D-6816-4B81-834D-60AA08E6D215}" type="presOf" srcId="{CE4EC109-9B05-4E64-85B7-53BD935981FD}" destId="{DDE90FB3-ACCE-45A1-8343-5AB42041DCFE}" srcOrd="0" destOrd="0" presId="urn:microsoft.com/office/officeart/2005/8/layout/vList2"/>
    <dgm:cxn modelId="{3B619372-E808-4F7F-992C-3C5CB5BC3E07}" srcId="{072F0D8A-B415-41F3-B6A1-37B9FD9591F9}" destId="{CE4EC109-9B05-4E64-85B7-53BD935981FD}" srcOrd="0" destOrd="0" parTransId="{029F0FE0-B08E-4E48-BADE-FA1A4236B028}" sibTransId="{0B8991FE-F64C-4A52-A36F-4C1430DB559F}"/>
    <dgm:cxn modelId="{B574B8A0-7EC4-4621-987F-3AE3610989DE}" type="presOf" srcId="{072F0D8A-B415-41F3-B6A1-37B9FD9591F9}" destId="{615E8C69-FF00-41D4-A6D1-D4B72637FE31}" srcOrd="0" destOrd="0" presId="urn:microsoft.com/office/officeart/2005/8/layout/vList2"/>
    <dgm:cxn modelId="{A08241E3-2278-4ACD-B7D0-F91417DC38B9}" type="presParOf" srcId="{615E8C69-FF00-41D4-A6D1-D4B72637FE31}" destId="{DDE90FB3-ACCE-45A1-8343-5AB42041DCF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AF16EE-A3C1-42D7-ADF0-219910AD65AA}"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en-US"/>
        </a:p>
      </dgm:t>
    </dgm:pt>
    <dgm:pt modelId="{A06321AE-FC9D-4B1C-84A1-C9DF484113CB}">
      <dgm:prSet/>
      <dgm:spPr/>
      <dgm:t>
        <a:bodyPr/>
        <a:lstStyle/>
        <a:p>
          <a:pPr rtl="0"/>
          <a:r>
            <a:rPr lang="en-US" b="1" dirty="0">
              <a:solidFill>
                <a:srgbClr val="C00000"/>
              </a:solidFill>
            </a:rPr>
            <a:t>Recruitment needs are of three types:</a:t>
          </a:r>
        </a:p>
      </dgm:t>
    </dgm:pt>
    <dgm:pt modelId="{A5F514BD-06F3-49BD-AA94-8154B7FC8D1C}" type="parTrans" cxnId="{1AECB9E3-9378-43B7-A0DC-87ECAE7D9F38}">
      <dgm:prSet/>
      <dgm:spPr/>
      <dgm:t>
        <a:bodyPr/>
        <a:lstStyle/>
        <a:p>
          <a:endParaRPr lang="en-US"/>
        </a:p>
      </dgm:t>
    </dgm:pt>
    <dgm:pt modelId="{A72059A0-83A1-40DB-812F-E2F50D189826}" type="sibTrans" cxnId="{1AECB9E3-9378-43B7-A0DC-87ECAE7D9F38}">
      <dgm:prSet/>
      <dgm:spPr/>
      <dgm:t>
        <a:bodyPr/>
        <a:lstStyle/>
        <a:p>
          <a:endParaRPr lang="en-US"/>
        </a:p>
      </dgm:t>
    </dgm:pt>
    <dgm:pt modelId="{8DE7B5C5-C1E2-4472-B4DC-1705A20A05C4}">
      <dgm:prSet/>
      <dgm:spPr/>
      <dgm:t>
        <a:bodyPr/>
        <a:lstStyle/>
        <a:p>
          <a:pPr rtl="0"/>
          <a:r>
            <a:rPr lang="en-US" b="1" u="sng" dirty="0"/>
            <a:t>Planned</a:t>
          </a:r>
          <a:r>
            <a:rPr lang="en-US" u="sng" dirty="0"/>
            <a:t>:</a:t>
          </a:r>
          <a:r>
            <a:rPr lang="en-US" dirty="0"/>
            <a:t> Arises from changes in the organization and retirement policy. </a:t>
          </a:r>
        </a:p>
      </dgm:t>
    </dgm:pt>
    <dgm:pt modelId="{4AD3A173-F42A-419C-BD57-53B24E21978D}" type="parTrans" cxnId="{42F62D3C-F629-4E5F-939B-27FF69768776}">
      <dgm:prSet/>
      <dgm:spPr/>
      <dgm:t>
        <a:bodyPr/>
        <a:lstStyle/>
        <a:p>
          <a:endParaRPr lang="en-US"/>
        </a:p>
      </dgm:t>
    </dgm:pt>
    <dgm:pt modelId="{C8354F3C-513A-42A6-86D7-F4E59B231211}" type="sibTrans" cxnId="{42F62D3C-F629-4E5F-939B-27FF69768776}">
      <dgm:prSet/>
      <dgm:spPr/>
      <dgm:t>
        <a:bodyPr/>
        <a:lstStyle/>
        <a:p>
          <a:endParaRPr lang="en-US"/>
        </a:p>
      </dgm:t>
    </dgm:pt>
    <dgm:pt modelId="{1910DA45-38B3-4E32-9110-E488C287CE8E}">
      <dgm:prSet/>
      <dgm:spPr/>
      <dgm:t>
        <a:bodyPr/>
        <a:lstStyle/>
        <a:p>
          <a:pPr rtl="0"/>
          <a:r>
            <a:rPr lang="en-US" b="1" u="sng" dirty="0"/>
            <a:t>Unexpected</a:t>
          </a:r>
          <a:r>
            <a:rPr lang="en-US" u="sng" dirty="0"/>
            <a:t>: </a:t>
          </a:r>
          <a:r>
            <a:rPr lang="en-US" dirty="0"/>
            <a:t>Arises on account of resignations, deaths, accidents and illness.  </a:t>
          </a:r>
        </a:p>
      </dgm:t>
    </dgm:pt>
    <dgm:pt modelId="{1F063821-34CC-48FC-A0E5-DE886AF8A3F6}" type="parTrans" cxnId="{01ED3302-52E2-4E45-8903-A13DA6C675A6}">
      <dgm:prSet/>
      <dgm:spPr/>
      <dgm:t>
        <a:bodyPr/>
        <a:lstStyle/>
        <a:p>
          <a:endParaRPr lang="en-US"/>
        </a:p>
      </dgm:t>
    </dgm:pt>
    <dgm:pt modelId="{AEF97E01-64CC-4A7D-B86B-1F233A670317}" type="sibTrans" cxnId="{01ED3302-52E2-4E45-8903-A13DA6C675A6}">
      <dgm:prSet/>
      <dgm:spPr/>
      <dgm:t>
        <a:bodyPr/>
        <a:lstStyle/>
        <a:p>
          <a:endParaRPr lang="en-US"/>
        </a:p>
      </dgm:t>
    </dgm:pt>
    <dgm:pt modelId="{DA0120DE-A0E9-4D47-80C0-769E2C64F101}">
      <dgm:prSet/>
      <dgm:spPr/>
      <dgm:t>
        <a:bodyPr/>
        <a:lstStyle/>
        <a:p>
          <a:pPr rtl="0"/>
          <a:r>
            <a:rPr lang="en-US" b="1" u="sng" dirty="0"/>
            <a:t>Anticipated</a:t>
          </a:r>
          <a:r>
            <a:rPr lang="en-US" u="sng" dirty="0"/>
            <a:t>:</a:t>
          </a:r>
          <a:r>
            <a:rPr lang="en-US" dirty="0"/>
            <a:t> Refers to those movements in personnel which an organization can predict by studying trends in the internal and external environments.</a:t>
          </a:r>
        </a:p>
      </dgm:t>
    </dgm:pt>
    <dgm:pt modelId="{F5B1B89E-F4A2-46FD-A033-6D6050182F41}" type="parTrans" cxnId="{5E59DE70-4D12-4A9C-B261-BBF0BF5CA9C2}">
      <dgm:prSet/>
      <dgm:spPr/>
      <dgm:t>
        <a:bodyPr/>
        <a:lstStyle/>
        <a:p>
          <a:endParaRPr lang="en-US"/>
        </a:p>
      </dgm:t>
    </dgm:pt>
    <dgm:pt modelId="{611FE4CD-DC6E-4783-AB63-D21F9A5C9E82}" type="sibTrans" cxnId="{5E59DE70-4D12-4A9C-B261-BBF0BF5CA9C2}">
      <dgm:prSet/>
      <dgm:spPr/>
      <dgm:t>
        <a:bodyPr/>
        <a:lstStyle/>
        <a:p>
          <a:endParaRPr lang="en-US"/>
        </a:p>
      </dgm:t>
    </dgm:pt>
    <dgm:pt modelId="{A38E3487-EF25-4470-9831-4340CBD5B667}" type="pres">
      <dgm:prSet presAssocID="{51AF16EE-A3C1-42D7-ADF0-219910AD65AA}" presName="linearFlow" presStyleCnt="0">
        <dgm:presLayoutVars>
          <dgm:dir/>
          <dgm:animLvl val="lvl"/>
          <dgm:resizeHandles val="exact"/>
        </dgm:presLayoutVars>
      </dgm:prSet>
      <dgm:spPr/>
    </dgm:pt>
    <dgm:pt modelId="{46284BDA-AFFD-48BB-B07F-75F1AFDA318C}" type="pres">
      <dgm:prSet presAssocID="{A06321AE-FC9D-4B1C-84A1-C9DF484113CB}" presName="composite" presStyleCnt="0"/>
      <dgm:spPr/>
    </dgm:pt>
    <dgm:pt modelId="{A8C0CE16-3166-40D8-8B40-200D404085D9}" type="pres">
      <dgm:prSet presAssocID="{A06321AE-FC9D-4B1C-84A1-C9DF484113CB}" presName="parentText" presStyleLbl="alignNode1" presStyleIdx="0" presStyleCnt="1" custLinFactNeighborX="-4810">
        <dgm:presLayoutVars>
          <dgm:chMax val="1"/>
          <dgm:bulletEnabled val="1"/>
        </dgm:presLayoutVars>
      </dgm:prSet>
      <dgm:spPr/>
    </dgm:pt>
    <dgm:pt modelId="{95502008-04ED-4169-AB5F-BBC8621303A5}" type="pres">
      <dgm:prSet presAssocID="{A06321AE-FC9D-4B1C-84A1-C9DF484113CB}" presName="descendantText" presStyleLbl="alignAcc1" presStyleIdx="0" presStyleCnt="1">
        <dgm:presLayoutVars>
          <dgm:bulletEnabled val="1"/>
        </dgm:presLayoutVars>
      </dgm:prSet>
      <dgm:spPr/>
    </dgm:pt>
  </dgm:ptLst>
  <dgm:cxnLst>
    <dgm:cxn modelId="{01ED3302-52E2-4E45-8903-A13DA6C675A6}" srcId="{A06321AE-FC9D-4B1C-84A1-C9DF484113CB}" destId="{1910DA45-38B3-4E32-9110-E488C287CE8E}" srcOrd="1" destOrd="0" parTransId="{1F063821-34CC-48FC-A0E5-DE886AF8A3F6}" sibTransId="{AEF97E01-64CC-4A7D-B86B-1F233A670317}"/>
    <dgm:cxn modelId="{E2B0732A-43AE-4873-B3BB-C958492EC43A}" type="presOf" srcId="{1910DA45-38B3-4E32-9110-E488C287CE8E}" destId="{95502008-04ED-4169-AB5F-BBC8621303A5}" srcOrd="0" destOrd="1" presId="urn:microsoft.com/office/officeart/2005/8/layout/chevron2"/>
    <dgm:cxn modelId="{DD2E6936-D2C4-489B-BB4C-50744780DAC4}" type="presOf" srcId="{DA0120DE-A0E9-4D47-80C0-769E2C64F101}" destId="{95502008-04ED-4169-AB5F-BBC8621303A5}" srcOrd="0" destOrd="2" presId="urn:microsoft.com/office/officeart/2005/8/layout/chevron2"/>
    <dgm:cxn modelId="{42F62D3C-F629-4E5F-939B-27FF69768776}" srcId="{A06321AE-FC9D-4B1C-84A1-C9DF484113CB}" destId="{8DE7B5C5-C1E2-4472-B4DC-1705A20A05C4}" srcOrd="0" destOrd="0" parTransId="{4AD3A173-F42A-419C-BD57-53B24E21978D}" sibTransId="{C8354F3C-513A-42A6-86D7-F4E59B231211}"/>
    <dgm:cxn modelId="{C6152C63-3AD8-4B7C-BB9D-D9EA10E1E7DE}" type="presOf" srcId="{51AF16EE-A3C1-42D7-ADF0-219910AD65AA}" destId="{A38E3487-EF25-4470-9831-4340CBD5B667}" srcOrd="0" destOrd="0" presId="urn:microsoft.com/office/officeart/2005/8/layout/chevron2"/>
    <dgm:cxn modelId="{5E59DE70-4D12-4A9C-B261-BBF0BF5CA9C2}" srcId="{A06321AE-FC9D-4B1C-84A1-C9DF484113CB}" destId="{DA0120DE-A0E9-4D47-80C0-769E2C64F101}" srcOrd="2" destOrd="0" parTransId="{F5B1B89E-F4A2-46FD-A033-6D6050182F41}" sibTransId="{611FE4CD-DC6E-4783-AB63-D21F9A5C9E82}"/>
    <dgm:cxn modelId="{0B8CF6D5-05FF-4D44-87B4-9BF48CF57B84}" type="presOf" srcId="{A06321AE-FC9D-4B1C-84A1-C9DF484113CB}" destId="{A8C0CE16-3166-40D8-8B40-200D404085D9}" srcOrd="0" destOrd="0" presId="urn:microsoft.com/office/officeart/2005/8/layout/chevron2"/>
    <dgm:cxn modelId="{1AECB9E3-9378-43B7-A0DC-87ECAE7D9F38}" srcId="{51AF16EE-A3C1-42D7-ADF0-219910AD65AA}" destId="{A06321AE-FC9D-4B1C-84A1-C9DF484113CB}" srcOrd="0" destOrd="0" parTransId="{A5F514BD-06F3-49BD-AA94-8154B7FC8D1C}" sibTransId="{A72059A0-83A1-40DB-812F-E2F50D189826}"/>
    <dgm:cxn modelId="{94AED0EE-DD49-4F2D-A359-34C5DB2FC07E}" type="presOf" srcId="{8DE7B5C5-C1E2-4472-B4DC-1705A20A05C4}" destId="{95502008-04ED-4169-AB5F-BBC8621303A5}" srcOrd="0" destOrd="0" presId="urn:microsoft.com/office/officeart/2005/8/layout/chevron2"/>
    <dgm:cxn modelId="{872E4AA8-F572-4FDB-A2A1-607AAAD72D0A}" type="presParOf" srcId="{A38E3487-EF25-4470-9831-4340CBD5B667}" destId="{46284BDA-AFFD-48BB-B07F-75F1AFDA318C}" srcOrd="0" destOrd="0" presId="urn:microsoft.com/office/officeart/2005/8/layout/chevron2"/>
    <dgm:cxn modelId="{91BD1F62-BFC2-4032-9AF9-41D17D7BCEF3}" type="presParOf" srcId="{46284BDA-AFFD-48BB-B07F-75F1AFDA318C}" destId="{A8C0CE16-3166-40D8-8B40-200D404085D9}" srcOrd="0" destOrd="0" presId="urn:microsoft.com/office/officeart/2005/8/layout/chevron2"/>
    <dgm:cxn modelId="{1B177C12-8436-45D8-8D0B-4AFFDBB8169D}" type="presParOf" srcId="{46284BDA-AFFD-48BB-B07F-75F1AFDA318C}" destId="{95502008-04ED-4169-AB5F-BBC8621303A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F848BFB-0E4C-4D1A-9CFD-29D8202FFC78}"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2FFF9F72-32D1-4C23-B3F2-C78CCFF4DA58}">
      <dgm:prSet custT="1"/>
      <dgm:spPr/>
      <dgm:t>
        <a:bodyPr/>
        <a:lstStyle/>
        <a:p>
          <a:pPr algn="just" rtl="0"/>
          <a:r>
            <a:rPr lang="en-IN" sz="1800" b="1" dirty="0"/>
            <a:t>Pre-screen</a:t>
          </a:r>
          <a:r>
            <a:rPr lang="en-US" sz="1800" b="1" dirty="0"/>
            <a:t>                                                                                                              		  </a:t>
          </a:r>
          <a:r>
            <a:rPr lang="en-IN" sz="1800" dirty="0"/>
            <a:t>Your preliminary interview with a recruiter will likely be via telephone. After you submit your application or resume, a recruiter pre-screens you and other applicants to identify those with the requisite qualifications. Often, recruiters give you advance notice, so you'll have time to prepare for the interview, which should last approximately 20 minutes. During the scheduling call, the recruiter might ask if you're still interested in the job to ensure he makes best use of his time in this stage of the process.</a:t>
          </a:r>
          <a:endParaRPr lang="en-US" sz="1800" dirty="0"/>
        </a:p>
      </dgm:t>
    </dgm:pt>
    <dgm:pt modelId="{EAFC9C04-6526-4166-AA3B-44E95614E815}" type="parTrans" cxnId="{A55B9CA8-679D-43D3-B9F6-8901817DF17D}">
      <dgm:prSet/>
      <dgm:spPr/>
      <dgm:t>
        <a:bodyPr/>
        <a:lstStyle/>
        <a:p>
          <a:pPr algn="just"/>
          <a:endParaRPr lang="en-US" sz="2000"/>
        </a:p>
      </dgm:t>
    </dgm:pt>
    <dgm:pt modelId="{AC557CB0-4DD3-4D01-B656-356358529209}" type="sibTrans" cxnId="{A55B9CA8-679D-43D3-B9F6-8901817DF17D}">
      <dgm:prSet/>
      <dgm:spPr/>
      <dgm:t>
        <a:bodyPr/>
        <a:lstStyle/>
        <a:p>
          <a:pPr algn="just"/>
          <a:endParaRPr lang="en-US" sz="2000"/>
        </a:p>
      </dgm:t>
    </dgm:pt>
    <dgm:pt modelId="{09B02ABC-DC70-4DD5-A132-58B3FA8210D0}" type="pres">
      <dgm:prSet presAssocID="{3F848BFB-0E4C-4D1A-9CFD-29D8202FFC78}" presName="linear" presStyleCnt="0">
        <dgm:presLayoutVars>
          <dgm:animLvl val="lvl"/>
          <dgm:resizeHandles val="exact"/>
        </dgm:presLayoutVars>
      </dgm:prSet>
      <dgm:spPr/>
    </dgm:pt>
    <dgm:pt modelId="{F9E451F0-B6C7-4ADA-9BBE-23E921B34541}" type="pres">
      <dgm:prSet presAssocID="{2FFF9F72-32D1-4C23-B3F2-C78CCFF4DA58}" presName="parentText" presStyleLbl="node1" presStyleIdx="0" presStyleCnt="1">
        <dgm:presLayoutVars>
          <dgm:chMax val="0"/>
          <dgm:bulletEnabled val="1"/>
        </dgm:presLayoutVars>
      </dgm:prSet>
      <dgm:spPr/>
    </dgm:pt>
  </dgm:ptLst>
  <dgm:cxnLst>
    <dgm:cxn modelId="{6288E82E-60C3-43AB-A053-F3DCB155A0B5}" type="presOf" srcId="{2FFF9F72-32D1-4C23-B3F2-C78CCFF4DA58}" destId="{F9E451F0-B6C7-4ADA-9BBE-23E921B34541}" srcOrd="0" destOrd="0" presId="urn:microsoft.com/office/officeart/2005/8/layout/vList2"/>
    <dgm:cxn modelId="{CFA2498C-D60A-4459-9D29-3F9F3DA0BE50}" type="presOf" srcId="{3F848BFB-0E4C-4D1A-9CFD-29D8202FFC78}" destId="{09B02ABC-DC70-4DD5-A132-58B3FA8210D0}" srcOrd="0" destOrd="0" presId="urn:microsoft.com/office/officeart/2005/8/layout/vList2"/>
    <dgm:cxn modelId="{A55B9CA8-679D-43D3-B9F6-8901817DF17D}" srcId="{3F848BFB-0E4C-4D1A-9CFD-29D8202FFC78}" destId="{2FFF9F72-32D1-4C23-B3F2-C78CCFF4DA58}" srcOrd="0" destOrd="0" parTransId="{EAFC9C04-6526-4166-AA3B-44E95614E815}" sibTransId="{AC557CB0-4DD3-4D01-B656-356358529209}"/>
    <dgm:cxn modelId="{1A7B0868-FEA9-4E90-8696-49F76928FDCC}" type="presParOf" srcId="{09B02ABC-DC70-4DD5-A132-58B3FA8210D0}" destId="{F9E451F0-B6C7-4ADA-9BBE-23E921B3454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376C7A6-7244-4400-BD7C-80B2E078AF78}" type="doc">
      <dgm:prSet loTypeId="urn:microsoft.com/office/officeart/2005/8/layout/vList2" loCatId="list" qsTypeId="urn:microsoft.com/office/officeart/2005/8/quickstyle/simple1" qsCatId="simple" csTypeId="urn:microsoft.com/office/officeart/2005/8/colors/colorful1#5" csCatId="colorful" phldr="1"/>
      <dgm:spPr/>
      <dgm:t>
        <a:bodyPr/>
        <a:lstStyle/>
        <a:p>
          <a:endParaRPr lang="en-US"/>
        </a:p>
      </dgm:t>
    </dgm:pt>
    <dgm:pt modelId="{84DAB0BD-9AE9-45B1-AA4A-803C42A1CD76}">
      <dgm:prSet custT="1"/>
      <dgm:spPr/>
      <dgm:t>
        <a:bodyPr/>
        <a:lstStyle/>
        <a:p>
          <a:pPr algn="just" rtl="0"/>
          <a:r>
            <a:rPr lang="en-IN" sz="2000" b="1" dirty="0">
              <a:solidFill>
                <a:schemeClr val="bg1"/>
              </a:solidFill>
            </a:rPr>
            <a:t>Face-to-Face Interview</a:t>
          </a:r>
          <a:r>
            <a:rPr lang="en-US" sz="2000" b="1" dirty="0">
              <a:solidFill>
                <a:schemeClr val="bg1"/>
              </a:solidFill>
            </a:rPr>
            <a:t> </a:t>
          </a:r>
          <a:r>
            <a:rPr lang="en-US" sz="2000" b="1" dirty="0"/>
            <a:t>   </a:t>
          </a:r>
          <a:r>
            <a:rPr lang="en-US" sz="1800" b="1" dirty="0"/>
            <a:t>               				  </a:t>
          </a:r>
        </a:p>
        <a:p>
          <a:pPr algn="just" rtl="0"/>
          <a:r>
            <a:rPr lang="en-IN" sz="1800" dirty="0"/>
            <a:t>If you impress the recruiter during your phone interview, she might schedule you for a face-to-face interview before the end of the phone interview. However, if she wants to evaluate your responses against those of other applicants, she might give you a date on which she'll tell you whether you're selected for the next round. If she doesn't explain the selection process, ask about it during the phone interview. </a:t>
          </a:r>
          <a:endParaRPr lang="en-US" sz="1800" dirty="0"/>
        </a:p>
      </dgm:t>
    </dgm:pt>
    <dgm:pt modelId="{245D73E6-209B-48D2-8BDE-49A37D2F8EE5}" type="parTrans" cxnId="{5E1033D7-935A-4769-8165-D96257D66976}">
      <dgm:prSet/>
      <dgm:spPr/>
      <dgm:t>
        <a:bodyPr/>
        <a:lstStyle/>
        <a:p>
          <a:endParaRPr lang="en-US"/>
        </a:p>
      </dgm:t>
    </dgm:pt>
    <dgm:pt modelId="{0E9429E7-19F3-4F3C-AE43-DEA2559EFC37}" type="sibTrans" cxnId="{5E1033D7-935A-4769-8165-D96257D66976}">
      <dgm:prSet/>
      <dgm:spPr/>
      <dgm:t>
        <a:bodyPr/>
        <a:lstStyle/>
        <a:p>
          <a:endParaRPr lang="en-US"/>
        </a:p>
      </dgm:t>
    </dgm:pt>
    <dgm:pt modelId="{9DC4E333-EFC8-47A0-AB06-5920D0F0BCB9}">
      <dgm:prSet custT="1"/>
      <dgm:spPr/>
      <dgm:t>
        <a:bodyPr/>
        <a:lstStyle/>
        <a:p>
          <a:pPr algn="just" rtl="0"/>
          <a:r>
            <a:rPr lang="en-IN" sz="1800" b="1" dirty="0">
              <a:solidFill>
                <a:schemeClr val="bg1"/>
              </a:solidFill>
            </a:rPr>
            <a:t>Qualifying Questions</a:t>
          </a:r>
          <a:r>
            <a:rPr lang="en-US" sz="1800" b="1" dirty="0">
              <a:solidFill>
                <a:schemeClr val="bg1"/>
              </a:solidFill>
            </a:rPr>
            <a:t>	</a:t>
          </a:r>
          <a:r>
            <a:rPr lang="en-US" sz="1800" b="1" dirty="0"/>
            <a:t>						               </a:t>
          </a:r>
          <a:r>
            <a:rPr lang="en-IN" sz="2000" dirty="0">
              <a:solidFill>
                <a:schemeClr val="bg1"/>
              </a:solidFill>
            </a:rPr>
            <a:t>Face-to-face interviews are your opportunity to shine. The questions will be more substantive than the first-round telephone interview, giving you a chance to prove that you're a viable candidate. The interviewer -- the recruiter or hiring manager -- will ask behavioural and situational interview questions.</a:t>
          </a:r>
          <a:endParaRPr lang="en-US" sz="1800" dirty="0">
            <a:solidFill>
              <a:schemeClr val="bg1"/>
            </a:solidFill>
          </a:endParaRPr>
        </a:p>
      </dgm:t>
    </dgm:pt>
    <dgm:pt modelId="{67B92DE5-59DB-40D8-A497-F1ECFF2B2BE0}" type="parTrans" cxnId="{79FA42C1-1D07-43F8-AD5C-C75978C1BDD5}">
      <dgm:prSet/>
      <dgm:spPr/>
      <dgm:t>
        <a:bodyPr/>
        <a:lstStyle/>
        <a:p>
          <a:endParaRPr lang="en-US"/>
        </a:p>
      </dgm:t>
    </dgm:pt>
    <dgm:pt modelId="{CFC50A90-CC21-4873-99C8-B1F0E83DBB23}" type="sibTrans" cxnId="{79FA42C1-1D07-43F8-AD5C-C75978C1BDD5}">
      <dgm:prSet/>
      <dgm:spPr/>
      <dgm:t>
        <a:bodyPr/>
        <a:lstStyle/>
        <a:p>
          <a:endParaRPr lang="en-US"/>
        </a:p>
      </dgm:t>
    </dgm:pt>
    <dgm:pt modelId="{814F657D-8CA4-43F2-AD47-C850C769D47B}" type="pres">
      <dgm:prSet presAssocID="{1376C7A6-7244-4400-BD7C-80B2E078AF78}" presName="linear" presStyleCnt="0">
        <dgm:presLayoutVars>
          <dgm:animLvl val="lvl"/>
          <dgm:resizeHandles val="exact"/>
        </dgm:presLayoutVars>
      </dgm:prSet>
      <dgm:spPr/>
    </dgm:pt>
    <dgm:pt modelId="{B8BD4B98-751D-4152-9A4A-E5626AE82C45}" type="pres">
      <dgm:prSet presAssocID="{84DAB0BD-9AE9-45B1-AA4A-803C42A1CD76}" presName="parentText" presStyleLbl="node1" presStyleIdx="0" presStyleCnt="2">
        <dgm:presLayoutVars>
          <dgm:chMax val="0"/>
          <dgm:bulletEnabled val="1"/>
        </dgm:presLayoutVars>
      </dgm:prSet>
      <dgm:spPr/>
    </dgm:pt>
    <dgm:pt modelId="{46B3E45C-7655-4CC3-B899-D75434E3B7CF}" type="pres">
      <dgm:prSet presAssocID="{0E9429E7-19F3-4F3C-AE43-DEA2559EFC37}" presName="spacer" presStyleCnt="0"/>
      <dgm:spPr/>
    </dgm:pt>
    <dgm:pt modelId="{5846A8A7-300A-4578-A4B2-5901A42887DB}" type="pres">
      <dgm:prSet presAssocID="{9DC4E333-EFC8-47A0-AB06-5920D0F0BCB9}" presName="parentText" presStyleLbl="node1" presStyleIdx="1" presStyleCnt="2" custLinFactNeighborX="7921" custLinFactNeighborY="-9294">
        <dgm:presLayoutVars>
          <dgm:chMax val="0"/>
          <dgm:bulletEnabled val="1"/>
        </dgm:presLayoutVars>
      </dgm:prSet>
      <dgm:spPr/>
    </dgm:pt>
  </dgm:ptLst>
  <dgm:cxnLst>
    <dgm:cxn modelId="{FF94046B-93AB-4FB4-8B8D-53232C80B7C7}" type="presOf" srcId="{9DC4E333-EFC8-47A0-AB06-5920D0F0BCB9}" destId="{5846A8A7-300A-4578-A4B2-5901A42887DB}" srcOrd="0" destOrd="0" presId="urn:microsoft.com/office/officeart/2005/8/layout/vList2"/>
    <dgm:cxn modelId="{72AE0D7D-44A8-4758-B0C1-7E095D4308B1}" type="presOf" srcId="{1376C7A6-7244-4400-BD7C-80B2E078AF78}" destId="{814F657D-8CA4-43F2-AD47-C850C769D47B}" srcOrd="0" destOrd="0" presId="urn:microsoft.com/office/officeart/2005/8/layout/vList2"/>
    <dgm:cxn modelId="{4C205FB3-C919-4A5A-86D7-E96D82A4F053}" type="presOf" srcId="{84DAB0BD-9AE9-45B1-AA4A-803C42A1CD76}" destId="{B8BD4B98-751D-4152-9A4A-E5626AE82C45}" srcOrd="0" destOrd="0" presId="urn:microsoft.com/office/officeart/2005/8/layout/vList2"/>
    <dgm:cxn modelId="{79FA42C1-1D07-43F8-AD5C-C75978C1BDD5}" srcId="{1376C7A6-7244-4400-BD7C-80B2E078AF78}" destId="{9DC4E333-EFC8-47A0-AB06-5920D0F0BCB9}" srcOrd="1" destOrd="0" parTransId="{67B92DE5-59DB-40D8-A497-F1ECFF2B2BE0}" sibTransId="{CFC50A90-CC21-4873-99C8-B1F0E83DBB23}"/>
    <dgm:cxn modelId="{5E1033D7-935A-4769-8165-D96257D66976}" srcId="{1376C7A6-7244-4400-BD7C-80B2E078AF78}" destId="{84DAB0BD-9AE9-45B1-AA4A-803C42A1CD76}" srcOrd="0" destOrd="0" parTransId="{245D73E6-209B-48D2-8BDE-49A37D2F8EE5}" sibTransId="{0E9429E7-19F3-4F3C-AE43-DEA2559EFC37}"/>
    <dgm:cxn modelId="{E59DC4AE-D0C6-44DA-AFDB-09E7F8FA9EC3}" type="presParOf" srcId="{814F657D-8CA4-43F2-AD47-C850C769D47B}" destId="{B8BD4B98-751D-4152-9A4A-E5626AE82C45}" srcOrd="0" destOrd="0" presId="urn:microsoft.com/office/officeart/2005/8/layout/vList2"/>
    <dgm:cxn modelId="{D07B3F57-8403-4931-AD40-AD7B5080605B}" type="presParOf" srcId="{814F657D-8CA4-43F2-AD47-C850C769D47B}" destId="{46B3E45C-7655-4CC3-B899-D75434E3B7CF}" srcOrd="1" destOrd="0" presId="urn:microsoft.com/office/officeart/2005/8/layout/vList2"/>
    <dgm:cxn modelId="{084A961D-83F4-4FC8-8D59-82FB2B1E8C33}" type="presParOf" srcId="{814F657D-8CA4-43F2-AD47-C850C769D47B}" destId="{5846A8A7-300A-4578-A4B2-5901A42887D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A84D1AB-A9B1-44B5-8C77-9876F8F4EDFB}"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76C19221-7B1D-4216-BE94-6C9D24EE1983}">
      <dgm:prSet custT="1"/>
      <dgm:spPr/>
      <dgm:t>
        <a:bodyPr/>
        <a:lstStyle/>
        <a:p>
          <a:pPr algn="just" rtl="0"/>
          <a:r>
            <a:rPr lang="en-IN" sz="1800" b="1" dirty="0">
              <a:solidFill>
                <a:schemeClr val="bg1"/>
              </a:solidFill>
            </a:rPr>
            <a:t>Evaluation</a:t>
          </a:r>
          <a:r>
            <a:rPr lang="en-US" sz="1800" b="1" dirty="0">
              <a:solidFill>
                <a:schemeClr val="bg1"/>
              </a:solidFill>
            </a:rPr>
            <a:t> 	</a:t>
          </a:r>
          <a:r>
            <a:rPr lang="en-US" sz="1800" b="1" dirty="0"/>
            <a:t>						      	                   </a:t>
          </a:r>
          <a:r>
            <a:rPr lang="en-IN" sz="1800" dirty="0"/>
            <a:t>If you're interviewing face-to-face with the hiring manager, she is probably assessing your qualifications and how well you'd fit in the organizational culture. Interview questions test your knowledge and fitness for the position, whether you are qualified to do the work or if you have the aptitude for it.</a:t>
          </a:r>
          <a:endParaRPr lang="en-US" sz="1800" dirty="0"/>
        </a:p>
      </dgm:t>
    </dgm:pt>
    <dgm:pt modelId="{9B2D23A3-360E-41E7-B2D9-2ECC3478CEBB}" type="parTrans" cxnId="{CF145FD6-F2B7-4DC1-8B3B-4CAA962751C4}">
      <dgm:prSet/>
      <dgm:spPr/>
      <dgm:t>
        <a:bodyPr/>
        <a:lstStyle/>
        <a:p>
          <a:pPr algn="just"/>
          <a:endParaRPr lang="en-US" sz="1800"/>
        </a:p>
      </dgm:t>
    </dgm:pt>
    <dgm:pt modelId="{5CA2119E-179C-4A55-8D31-3F61F74CB6C9}" type="sibTrans" cxnId="{CF145FD6-F2B7-4DC1-8B3B-4CAA962751C4}">
      <dgm:prSet/>
      <dgm:spPr/>
      <dgm:t>
        <a:bodyPr/>
        <a:lstStyle/>
        <a:p>
          <a:pPr algn="just"/>
          <a:endParaRPr lang="en-US" sz="1800"/>
        </a:p>
      </dgm:t>
    </dgm:pt>
    <dgm:pt modelId="{65AC739B-D263-4375-BD97-29CC04847B54}">
      <dgm:prSet custT="1"/>
      <dgm:spPr/>
      <dgm:t>
        <a:bodyPr/>
        <a:lstStyle/>
        <a:p>
          <a:pPr algn="just" rtl="0"/>
          <a:r>
            <a:rPr lang="en-IN" sz="1800" b="1" dirty="0">
              <a:solidFill>
                <a:schemeClr val="bg1"/>
              </a:solidFill>
            </a:rPr>
            <a:t>Selection</a:t>
          </a:r>
          <a:r>
            <a:rPr lang="en-US" sz="1800" b="1" dirty="0">
              <a:solidFill>
                <a:schemeClr val="bg1"/>
              </a:solidFill>
            </a:rPr>
            <a:t>	</a:t>
          </a:r>
          <a:r>
            <a:rPr lang="en-US" sz="1800" b="1" dirty="0"/>
            <a:t>								                      </a:t>
          </a:r>
          <a:r>
            <a:rPr lang="en-IN" sz="1800" dirty="0"/>
            <a:t>The final stage in the selection process usually is a brief conversation wherein the company makes a verbal offer. This could be via telephone, e-mail or, if you are a remarkable candidate, at the end of your face-to-face interview. You can verbally accept the offer if you're sure about your decision; however, you'll probably receive a written offer that contains the job details, salary, benefits summary and start date. Once the company makes its selection, it moves forward with the vetting process or the pre-employment steps, such as a background check and drug screen.</a:t>
          </a:r>
          <a:endParaRPr lang="en-US" sz="1800" dirty="0"/>
        </a:p>
      </dgm:t>
    </dgm:pt>
    <dgm:pt modelId="{F85A93FD-6409-4FE6-A556-8E5F15B2660A}" type="parTrans" cxnId="{6579863C-28B9-432B-9EEE-03FA6F529CEB}">
      <dgm:prSet/>
      <dgm:spPr/>
      <dgm:t>
        <a:bodyPr/>
        <a:lstStyle/>
        <a:p>
          <a:pPr algn="just"/>
          <a:endParaRPr lang="en-US" sz="1800"/>
        </a:p>
      </dgm:t>
    </dgm:pt>
    <dgm:pt modelId="{60DEB726-5D44-4484-A0F9-02B8904D8559}" type="sibTrans" cxnId="{6579863C-28B9-432B-9EEE-03FA6F529CEB}">
      <dgm:prSet/>
      <dgm:spPr/>
      <dgm:t>
        <a:bodyPr/>
        <a:lstStyle/>
        <a:p>
          <a:pPr algn="just"/>
          <a:endParaRPr lang="en-US" sz="1800"/>
        </a:p>
      </dgm:t>
    </dgm:pt>
    <dgm:pt modelId="{5A276A2A-21FE-4526-B2C4-2FF22A068A68}" type="pres">
      <dgm:prSet presAssocID="{0A84D1AB-A9B1-44B5-8C77-9876F8F4EDFB}" presName="linear" presStyleCnt="0">
        <dgm:presLayoutVars>
          <dgm:animLvl val="lvl"/>
          <dgm:resizeHandles val="exact"/>
        </dgm:presLayoutVars>
      </dgm:prSet>
      <dgm:spPr/>
    </dgm:pt>
    <dgm:pt modelId="{CA39C073-40AA-4170-8CBC-6E209F2E1B38}" type="pres">
      <dgm:prSet presAssocID="{76C19221-7B1D-4216-BE94-6C9D24EE1983}" presName="parentText" presStyleLbl="node1" presStyleIdx="0" presStyleCnt="2" custScaleY="67960">
        <dgm:presLayoutVars>
          <dgm:chMax val="0"/>
          <dgm:bulletEnabled val="1"/>
        </dgm:presLayoutVars>
      </dgm:prSet>
      <dgm:spPr/>
    </dgm:pt>
    <dgm:pt modelId="{27E5D44E-BF60-4D57-8ADA-2EE72B6F4C66}" type="pres">
      <dgm:prSet presAssocID="{5CA2119E-179C-4A55-8D31-3F61F74CB6C9}" presName="spacer" presStyleCnt="0"/>
      <dgm:spPr/>
    </dgm:pt>
    <dgm:pt modelId="{10B1DBEB-2722-4BEA-92DB-3E90C7FD8C6B}" type="pres">
      <dgm:prSet presAssocID="{65AC739B-D263-4375-BD97-29CC04847B54}" presName="parentText" presStyleLbl="node1" presStyleIdx="1" presStyleCnt="2">
        <dgm:presLayoutVars>
          <dgm:chMax val="0"/>
          <dgm:bulletEnabled val="1"/>
        </dgm:presLayoutVars>
      </dgm:prSet>
      <dgm:spPr/>
    </dgm:pt>
  </dgm:ptLst>
  <dgm:cxnLst>
    <dgm:cxn modelId="{6579863C-28B9-432B-9EEE-03FA6F529CEB}" srcId="{0A84D1AB-A9B1-44B5-8C77-9876F8F4EDFB}" destId="{65AC739B-D263-4375-BD97-29CC04847B54}" srcOrd="1" destOrd="0" parTransId="{F85A93FD-6409-4FE6-A556-8E5F15B2660A}" sibTransId="{60DEB726-5D44-4484-A0F9-02B8904D8559}"/>
    <dgm:cxn modelId="{68BDC171-7FA4-4D00-AFE0-47918414AA60}" type="presOf" srcId="{65AC739B-D263-4375-BD97-29CC04847B54}" destId="{10B1DBEB-2722-4BEA-92DB-3E90C7FD8C6B}" srcOrd="0" destOrd="0" presId="urn:microsoft.com/office/officeart/2005/8/layout/vList2"/>
    <dgm:cxn modelId="{0F42B3BC-1DF5-4238-B487-B837A7140FC3}" type="presOf" srcId="{0A84D1AB-A9B1-44B5-8C77-9876F8F4EDFB}" destId="{5A276A2A-21FE-4526-B2C4-2FF22A068A68}" srcOrd="0" destOrd="0" presId="urn:microsoft.com/office/officeart/2005/8/layout/vList2"/>
    <dgm:cxn modelId="{CF145FD6-F2B7-4DC1-8B3B-4CAA962751C4}" srcId="{0A84D1AB-A9B1-44B5-8C77-9876F8F4EDFB}" destId="{76C19221-7B1D-4216-BE94-6C9D24EE1983}" srcOrd="0" destOrd="0" parTransId="{9B2D23A3-360E-41E7-B2D9-2ECC3478CEBB}" sibTransId="{5CA2119E-179C-4A55-8D31-3F61F74CB6C9}"/>
    <dgm:cxn modelId="{7DDC2AF9-9C20-4534-982C-DFD1E412E2EC}" type="presOf" srcId="{76C19221-7B1D-4216-BE94-6C9D24EE1983}" destId="{CA39C073-40AA-4170-8CBC-6E209F2E1B38}" srcOrd="0" destOrd="0" presId="urn:microsoft.com/office/officeart/2005/8/layout/vList2"/>
    <dgm:cxn modelId="{6EEB9F84-1B92-4DD8-9905-CDE66AADDA14}" type="presParOf" srcId="{5A276A2A-21FE-4526-B2C4-2FF22A068A68}" destId="{CA39C073-40AA-4170-8CBC-6E209F2E1B38}" srcOrd="0" destOrd="0" presId="urn:microsoft.com/office/officeart/2005/8/layout/vList2"/>
    <dgm:cxn modelId="{2227091E-7674-4049-A056-DFCC3C6A4B63}" type="presParOf" srcId="{5A276A2A-21FE-4526-B2C4-2FF22A068A68}" destId="{27E5D44E-BF60-4D57-8ADA-2EE72B6F4C66}" srcOrd="1" destOrd="0" presId="urn:microsoft.com/office/officeart/2005/8/layout/vList2"/>
    <dgm:cxn modelId="{81D3B44E-CF5F-432F-96FA-905DDB4515E1}" type="presParOf" srcId="{5A276A2A-21FE-4526-B2C4-2FF22A068A68}" destId="{10B1DBEB-2722-4BEA-92DB-3E90C7FD8C6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80FC7FE-3DD4-44E2-AD4F-D84193AB3BA3}" type="doc">
      <dgm:prSet loTypeId="urn:microsoft.com/office/officeart/2005/8/layout/list1" loCatId="list" qsTypeId="urn:microsoft.com/office/officeart/2005/8/quickstyle/simple2" qsCatId="simple" csTypeId="urn:microsoft.com/office/officeart/2005/8/colors/colorful3" csCatId="colorful" phldr="1"/>
      <dgm:spPr/>
      <dgm:t>
        <a:bodyPr/>
        <a:lstStyle/>
        <a:p>
          <a:endParaRPr lang="en-US"/>
        </a:p>
      </dgm:t>
    </dgm:pt>
    <dgm:pt modelId="{25618FA7-AA0B-4AD2-9FF2-5C4416F681C1}">
      <dgm:prSet phldrT="[Text]"/>
      <dgm:spPr/>
      <dgm:t>
        <a:bodyPr/>
        <a:lstStyle/>
        <a:p>
          <a:r>
            <a:rPr lang="en-US" b="1" dirty="0">
              <a:latin typeface="Book Antiqua" pitchFamily="18" charset="0"/>
            </a:rPr>
            <a:t>1. Testing </a:t>
          </a:r>
        </a:p>
      </dgm:t>
    </dgm:pt>
    <dgm:pt modelId="{5ED05D02-7CB6-4C21-80F6-F8AEFC95DA8F}" type="parTrans" cxnId="{718DE65B-08B4-4DBD-A9C9-71C54A90D764}">
      <dgm:prSet/>
      <dgm:spPr/>
      <dgm:t>
        <a:bodyPr/>
        <a:lstStyle/>
        <a:p>
          <a:endParaRPr lang="en-US"/>
        </a:p>
      </dgm:t>
    </dgm:pt>
    <dgm:pt modelId="{E2501A6A-1A37-433F-971F-0ABE589AC88C}" type="sibTrans" cxnId="{718DE65B-08B4-4DBD-A9C9-71C54A90D764}">
      <dgm:prSet/>
      <dgm:spPr/>
      <dgm:t>
        <a:bodyPr/>
        <a:lstStyle/>
        <a:p>
          <a:endParaRPr lang="en-US"/>
        </a:p>
      </dgm:t>
    </dgm:pt>
    <dgm:pt modelId="{5106E5FF-A329-4B29-AFC4-3F5DF542AC32}">
      <dgm:prSet phldrT="[Text]"/>
      <dgm:spPr/>
      <dgm:t>
        <a:bodyPr/>
        <a:lstStyle/>
        <a:p>
          <a:r>
            <a:rPr lang="en-US" b="1" dirty="0">
              <a:latin typeface="Book Antiqua" pitchFamily="18" charset="0"/>
            </a:rPr>
            <a:t>2. Gathering Information</a:t>
          </a:r>
        </a:p>
      </dgm:t>
    </dgm:pt>
    <dgm:pt modelId="{FEAE710A-C42B-4676-8D7B-39E43A37058D}" type="parTrans" cxnId="{6EDCBE3F-1451-42D5-BFFD-5C2CE0AA1DDE}">
      <dgm:prSet/>
      <dgm:spPr/>
      <dgm:t>
        <a:bodyPr/>
        <a:lstStyle/>
        <a:p>
          <a:endParaRPr lang="en-US"/>
        </a:p>
      </dgm:t>
    </dgm:pt>
    <dgm:pt modelId="{A9D8DDE7-F8E3-4508-8E3F-89F014C5E060}" type="sibTrans" cxnId="{6EDCBE3F-1451-42D5-BFFD-5C2CE0AA1DDE}">
      <dgm:prSet/>
      <dgm:spPr/>
      <dgm:t>
        <a:bodyPr/>
        <a:lstStyle/>
        <a:p>
          <a:endParaRPr lang="en-US"/>
        </a:p>
      </dgm:t>
    </dgm:pt>
    <dgm:pt modelId="{B3381A75-BDC2-41C8-B7E5-C353E859F163}">
      <dgm:prSet phldrT="[Text]"/>
      <dgm:spPr/>
      <dgm:t>
        <a:bodyPr/>
        <a:lstStyle/>
        <a:p>
          <a:r>
            <a:rPr lang="en-US" b="1" dirty="0">
              <a:latin typeface="Book Antiqua" pitchFamily="18" charset="0"/>
            </a:rPr>
            <a:t>3. Interviewing</a:t>
          </a:r>
        </a:p>
      </dgm:t>
    </dgm:pt>
    <dgm:pt modelId="{4C5EEB6C-1B57-4FD6-BC6B-AE3F382E7DAB}" type="parTrans" cxnId="{F89B5D6C-E2AA-4C40-8D8B-7C287B236BB1}">
      <dgm:prSet/>
      <dgm:spPr/>
      <dgm:t>
        <a:bodyPr/>
        <a:lstStyle/>
        <a:p>
          <a:endParaRPr lang="en-US"/>
        </a:p>
      </dgm:t>
    </dgm:pt>
    <dgm:pt modelId="{D30B41E9-9E2F-4E9D-9911-7F9516AA94F8}" type="sibTrans" cxnId="{F89B5D6C-E2AA-4C40-8D8B-7C287B236BB1}">
      <dgm:prSet/>
      <dgm:spPr/>
      <dgm:t>
        <a:bodyPr/>
        <a:lstStyle/>
        <a:p>
          <a:endParaRPr lang="en-US"/>
        </a:p>
      </dgm:t>
    </dgm:pt>
    <dgm:pt modelId="{F0680AB1-A0FE-4023-A1FE-CDFC59A9AAEB}" type="pres">
      <dgm:prSet presAssocID="{E80FC7FE-3DD4-44E2-AD4F-D84193AB3BA3}" presName="linear" presStyleCnt="0">
        <dgm:presLayoutVars>
          <dgm:dir/>
          <dgm:animLvl val="lvl"/>
          <dgm:resizeHandles val="exact"/>
        </dgm:presLayoutVars>
      </dgm:prSet>
      <dgm:spPr/>
    </dgm:pt>
    <dgm:pt modelId="{0971F195-B907-42A3-AD25-DFD551B270F6}" type="pres">
      <dgm:prSet presAssocID="{25618FA7-AA0B-4AD2-9FF2-5C4416F681C1}" presName="parentLin" presStyleCnt="0"/>
      <dgm:spPr/>
    </dgm:pt>
    <dgm:pt modelId="{EFA78205-4101-4E3F-B193-BD6A9A98332D}" type="pres">
      <dgm:prSet presAssocID="{25618FA7-AA0B-4AD2-9FF2-5C4416F681C1}" presName="parentLeftMargin" presStyleLbl="node1" presStyleIdx="0" presStyleCnt="3"/>
      <dgm:spPr/>
    </dgm:pt>
    <dgm:pt modelId="{76174B3D-962E-447B-93E5-54180D47B576}" type="pres">
      <dgm:prSet presAssocID="{25618FA7-AA0B-4AD2-9FF2-5C4416F681C1}" presName="parentText" presStyleLbl="node1" presStyleIdx="0" presStyleCnt="3">
        <dgm:presLayoutVars>
          <dgm:chMax val="0"/>
          <dgm:bulletEnabled val="1"/>
        </dgm:presLayoutVars>
      </dgm:prSet>
      <dgm:spPr/>
    </dgm:pt>
    <dgm:pt modelId="{374B72E4-0577-4944-9A26-711DA2BFA81A}" type="pres">
      <dgm:prSet presAssocID="{25618FA7-AA0B-4AD2-9FF2-5C4416F681C1}" presName="negativeSpace" presStyleCnt="0"/>
      <dgm:spPr/>
    </dgm:pt>
    <dgm:pt modelId="{E573A6E1-DAC9-4C0C-A6A1-2A371707EF3E}" type="pres">
      <dgm:prSet presAssocID="{25618FA7-AA0B-4AD2-9FF2-5C4416F681C1}" presName="childText" presStyleLbl="conFgAcc1" presStyleIdx="0" presStyleCnt="3">
        <dgm:presLayoutVars>
          <dgm:bulletEnabled val="1"/>
        </dgm:presLayoutVars>
      </dgm:prSet>
      <dgm:spPr/>
    </dgm:pt>
    <dgm:pt modelId="{CC4452C5-354C-4D59-BBD0-E309EAE6F3C0}" type="pres">
      <dgm:prSet presAssocID="{E2501A6A-1A37-433F-971F-0ABE589AC88C}" presName="spaceBetweenRectangles" presStyleCnt="0"/>
      <dgm:spPr/>
    </dgm:pt>
    <dgm:pt modelId="{D0FDD1F1-7B12-4379-A3A4-5F310E13C21A}" type="pres">
      <dgm:prSet presAssocID="{5106E5FF-A329-4B29-AFC4-3F5DF542AC32}" presName="parentLin" presStyleCnt="0"/>
      <dgm:spPr/>
    </dgm:pt>
    <dgm:pt modelId="{7F9014C6-CE4C-42A0-A3D0-80AA4FF9C393}" type="pres">
      <dgm:prSet presAssocID="{5106E5FF-A329-4B29-AFC4-3F5DF542AC32}" presName="parentLeftMargin" presStyleLbl="node1" presStyleIdx="0" presStyleCnt="3"/>
      <dgm:spPr/>
    </dgm:pt>
    <dgm:pt modelId="{528600F4-15DD-473E-B743-E5D546FE05D4}" type="pres">
      <dgm:prSet presAssocID="{5106E5FF-A329-4B29-AFC4-3F5DF542AC32}" presName="parentText" presStyleLbl="node1" presStyleIdx="1" presStyleCnt="3">
        <dgm:presLayoutVars>
          <dgm:chMax val="0"/>
          <dgm:bulletEnabled val="1"/>
        </dgm:presLayoutVars>
      </dgm:prSet>
      <dgm:spPr/>
    </dgm:pt>
    <dgm:pt modelId="{B1CEE9DF-91A1-4D23-BE04-42C5073ECF17}" type="pres">
      <dgm:prSet presAssocID="{5106E5FF-A329-4B29-AFC4-3F5DF542AC32}" presName="negativeSpace" presStyleCnt="0"/>
      <dgm:spPr/>
    </dgm:pt>
    <dgm:pt modelId="{CFF4A511-3240-4F31-9907-5B7AB99935F2}" type="pres">
      <dgm:prSet presAssocID="{5106E5FF-A329-4B29-AFC4-3F5DF542AC32}" presName="childText" presStyleLbl="conFgAcc1" presStyleIdx="1" presStyleCnt="3">
        <dgm:presLayoutVars>
          <dgm:bulletEnabled val="1"/>
        </dgm:presLayoutVars>
      </dgm:prSet>
      <dgm:spPr/>
    </dgm:pt>
    <dgm:pt modelId="{BB96DA80-2A1F-4D88-9DC3-8D1BD8D0B116}" type="pres">
      <dgm:prSet presAssocID="{A9D8DDE7-F8E3-4508-8E3F-89F014C5E060}" presName="spaceBetweenRectangles" presStyleCnt="0"/>
      <dgm:spPr/>
    </dgm:pt>
    <dgm:pt modelId="{E39171B4-5261-4950-B7C8-2D82AA775B58}" type="pres">
      <dgm:prSet presAssocID="{B3381A75-BDC2-41C8-B7E5-C353E859F163}" presName="parentLin" presStyleCnt="0"/>
      <dgm:spPr/>
    </dgm:pt>
    <dgm:pt modelId="{7302D274-4001-4E78-A727-C3FAD3B9CBB8}" type="pres">
      <dgm:prSet presAssocID="{B3381A75-BDC2-41C8-B7E5-C353E859F163}" presName="parentLeftMargin" presStyleLbl="node1" presStyleIdx="1" presStyleCnt="3"/>
      <dgm:spPr/>
    </dgm:pt>
    <dgm:pt modelId="{4C0C5721-A806-46DE-A75E-3DB669F1715B}" type="pres">
      <dgm:prSet presAssocID="{B3381A75-BDC2-41C8-B7E5-C353E859F163}" presName="parentText" presStyleLbl="node1" presStyleIdx="2" presStyleCnt="3">
        <dgm:presLayoutVars>
          <dgm:chMax val="0"/>
          <dgm:bulletEnabled val="1"/>
        </dgm:presLayoutVars>
      </dgm:prSet>
      <dgm:spPr/>
    </dgm:pt>
    <dgm:pt modelId="{49B5E49E-42AC-4FC0-B6A2-0E859748905F}" type="pres">
      <dgm:prSet presAssocID="{B3381A75-BDC2-41C8-B7E5-C353E859F163}" presName="negativeSpace" presStyleCnt="0"/>
      <dgm:spPr/>
    </dgm:pt>
    <dgm:pt modelId="{66CEDCA9-5119-495F-8CB7-8B0A3835B621}" type="pres">
      <dgm:prSet presAssocID="{B3381A75-BDC2-41C8-B7E5-C353E859F163}" presName="childText" presStyleLbl="conFgAcc1" presStyleIdx="2" presStyleCnt="3">
        <dgm:presLayoutVars>
          <dgm:bulletEnabled val="1"/>
        </dgm:presLayoutVars>
      </dgm:prSet>
      <dgm:spPr/>
    </dgm:pt>
  </dgm:ptLst>
  <dgm:cxnLst>
    <dgm:cxn modelId="{6EDCBE3F-1451-42D5-BFFD-5C2CE0AA1DDE}" srcId="{E80FC7FE-3DD4-44E2-AD4F-D84193AB3BA3}" destId="{5106E5FF-A329-4B29-AFC4-3F5DF542AC32}" srcOrd="1" destOrd="0" parTransId="{FEAE710A-C42B-4676-8D7B-39E43A37058D}" sibTransId="{A9D8DDE7-F8E3-4508-8E3F-89F014C5E060}"/>
    <dgm:cxn modelId="{718DE65B-08B4-4DBD-A9C9-71C54A90D764}" srcId="{E80FC7FE-3DD4-44E2-AD4F-D84193AB3BA3}" destId="{25618FA7-AA0B-4AD2-9FF2-5C4416F681C1}" srcOrd="0" destOrd="0" parTransId="{5ED05D02-7CB6-4C21-80F6-F8AEFC95DA8F}" sibTransId="{E2501A6A-1A37-433F-971F-0ABE589AC88C}"/>
    <dgm:cxn modelId="{F89B5D6C-E2AA-4C40-8D8B-7C287B236BB1}" srcId="{E80FC7FE-3DD4-44E2-AD4F-D84193AB3BA3}" destId="{B3381A75-BDC2-41C8-B7E5-C353E859F163}" srcOrd="2" destOrd="0" parTransId="{4C5EEB6C-1B57-4FD6-BC6B-AE3F382E7DAB}" sibTransId="{D30B41E9-9E2F-4E9D-9911-7F9516AA94F8}"/>
    <dgm:cxn modelId="{7412B889-4478-4333-AFDF-A4F714ADCCFF}" type="presOf" srcId="{B3381A75-BDC2-41C8-B7E5-C353E859F163}" destId="{4C0C5721-A806-46DE-A75E-3DB669F1715B}" srcOrd="1" destOrd="0" presId="urn:microsoft.com/office/officeart/2005/8/layout/list1"/>
    <dgm:cxn modelId="{F0BDB890-8D82-4300-B5BE-90B9AF97FADA}" type="presOf" srcId="{5106E5FF-A329-4B29-AFC4-3F5DF542AC32}" destId="{7F9014C6-CE4C-42A0-A3D0-80AA4FF9C393}" srcOrd="0" destOrd="0" presId="urn:microsoft.com/office/officeart/2005/8/layout/list1"/>
    <dgm:cxn modelId="{6AC17D9F-1744-4CE8-B32A-832559C74DF6}" type="presOf" srcId="{B3381A75-BDC2-41C8-B7E5-C353E859F163}" destId="{7302D274-4001-4E78-A727-C3FAD3B9CBB8}" srcOrd="0" destOrd="0" presId="urn:microsoft.com/office/officeart/2005/8/layout/list1"/>
    <dgm:cxn modelId="{9A2660B4-A106-4752-BD36-17AEC4247085}" type="presOf" srcId="{E80FC7FE-3DD4-44E2-AD4F-D84193AB3BA3}" destId="{F0680AB1-A0FE-4023-A1FE-CDFC59A9AAEB}" srcOrd="0" destOrd="0" presId="urn:microsoft.com/office/officeart/2005/8/layout/list1"/>
    <dgm:cxn modelId="{AAD764BA-BFCF-417D-B6CF-9023CD708D87}" type="presOf" srcId="{25618FA7-AA0B-4AD2-9FF2-5C4416F681C1}" destId="{EFA78205-4101-4E3F-B193-BD6A9A98332D}" srcOrd="0" destOrd="0" presId="urn:microsoft.com/office/officeart/2005/8/layout/list1"/>
    <dgm:cxn modelId="{F025AAE2-5C20-42FA-ACCA-C268CA619D0C}" type="presOf" srcId="{5106E5FF-A329-4B29-AFC4-3F5DF542AC32}" destId="{528600F4-15DD-473E-B743-E5D546FE05D4}" srcOrd="1" destOrd="0" presId="urn:microsoft.com/office/officeart/2005/8/layout/list1"/>
    <dgm:cxn modelId="{CD64E6F8-D992-454C-AA2C-D79C4D1B5C3B}" type="presOf" srcId="{25618FA7-AA0B-4AD2-9FF2-5C4416F681C1}" destId="{76174B3D-962E-447B-93E5-54180D47B576}" srcOrd="1" destOrd="0" presId="urn:microsoft.com/office/officeart/2005/8/layout/list1"/>
    <dgm:cxn modelId="{955BF247-4F6C-459C-AE30-4708036D3086}" type="presParOf" srcId="{F0680AB1-A0FE-4023-A1FE-CDFC59A9AAEB}" destId="{0971F195-B907-42A3-AD25-DFD551B270F6}" srcOrd="0" destOrd="0" presId="urn:microsoft.com/office/officeart/2005/8/layout/list1"/>
    <dgm:cxn modelId="{37257268-5997-40C8-B569-D6DC02D9326F}" type="presParOf" srcId="{0971F195-B907-42A3-AD25-DFD551B270F6}" destId="{EFA78205-4101-4E3F-B193-BD6A9A98332D}" srcOrd="0" destOrd="0" presId="urn:microsoft.com/office/officeart/2005/8/layout/list1"/>
    <dgm:cxn modelId="{F1744BF0-E5FE-4C42-9E59-AA84D608AA90}" type="presParOf" srcId="{0971F195-B907-42A3-AD25-DFD551B270F6}" destId="{76174B3D-962E-447B-93E5-54180D47B576}" srcOrd="1" destOrd="0" presId="urn:microsoft.com/office/officeart/2005/8/layout/list1"/>
    <dgm:cxn modelId="{00A7802D-F999-48FB-939F-C044B3167805}" type="presParOf" srcId="{F0680AB1-A0FE-4023-A1FE-CDFC59A9AAEB}" destId="{374B72E4-0577-4944-9A26-711DA2BFA81A}" srcOrd="1" destOrd="0" presId="urn:microsoft.com/office/officeart/2005/8/layout/list1"/>
    <dgm:cxn modelId="{96072980-66FC-43AB-B300-3C1DFC86B1A2}" type="presParOf" srcId="{F0680AB1-A0FE-4023-A1FE-CDFC59A9AAEB}" destId="{E573A6E1-DAC9-4C0C-A6A1-2A371707EF3E}" srcOrd="2" destOrd="0" presId="urn:microsoft.com/office/officeart/2005/8/layout/list1"/>
    <dgm:cxn modelId="{A49A2675-CCE1-476B-923E-441EB7464E10}" type="presParOf" srcId="{F0680AB1-A0FE-4023-A1FE-CDFC59A9AAEB}" destId="{CC4452C5-354C-4D59-BBD0-E309EAE6F3C0}" srcOrd="3" destOrd="0" presId="urn:microsoft.com/office/officeart/2005/8/layout/list1"/>
    <dgm:cxn modelId="{BF335855-DCF8-4782-B8E2-3517A43E4D27}" type="presParOf" srcId="{F0680AB1-A0FE-4023-A1FE-CDFC59A9AAEB}" destId="{D0FDD1F1-7B12-4379-A3A4-5F310E13C21A}" srcOrd="4" destOrd="0" presId="urn:microsoft.com/office/officeart/2005/8/layout/list1"/>
    <dgm:cxn modelId="{B06AEE8B-C07D-443D-9274-32A92CF5B05A}" type="presParOf" srcId="{D0FDD1F1-7B12-4379-A3A4-5F310E13C21A}" destId="{7F9014C6-CE4C-42A0-A3D0-80AA4FF9C393}" srcOrd="0" destOrd="0" presId="urn:microsoft.com/office/officeart/2005/8/layout/list1"/>
    <dgm:cxn modelId="{A639A02C-C5AE-4D99-BC05-94B3822C1440}" type="presParOf" srcId="{D0FDD1F1-7B12-4379-A3A4-5F310E13C21A}" destId="{528600F4-15DD-473E-B743-E5D546FE05D4}" srcOrd="1" destOrd="0" presId="urn:microsoft.com/office/officeart/2005/8/layout/list1"/>
    <dgm:cxn modelId="{90A04948-37FE-429A-A09F-686C057D911E}" type="presParOf" srcId="{F0680AB1-A0FE-4023-A1FE-CDFC59A9AAEB}" destId="{B1CEE9DF-91A1-4D23-BE04-42C5073ECF17}" srcOrd="5" destOrd="0" presId="urn:microsoft.com/office/officeart/2005/8/layout/list1"/>
    <dgm:cxn modelId="{4ABC3BD9-3B74-4BBC-BAE3-4100AFF7E7AF}" type="presParOf" srcId="{F0680AB1-A0FE-4023-A1FE-CDFC59A9AAEB}" destId="{CFF4A511-3240-4F31-9907-5B7AB99935F2}" srcOrd="6" destOrd="0" presId="urn:microsoft.com/office/officeart/2005/8/layout/list1"/>
    <dgm:cxn modelId="{70BE103E-88B2-4977-9197-B6CFEB5E1BD9}" type="presParOf" srcId="{F0680AB1-A0FE-4023-A1FE-CDFC59A9AAEB}" destId="{BB96DA80-2A1F-4D88-9DC3-8D1BD8D0B116}" srcOrd="7" destOrd="0" presId="urn:microsoft.com/office/officeart/2005/8/layout/list1"/>
    <dgm:cxn modelId="{99A34AB4-098D-4976-8FE2-457A571C3B93}" type="presParOf" srcId="{F0680AB1-A0FE-4023-A1FE-CDFC59A9AAEB}" destId="{E39171B4-5261-4950-B7C8-2D82AA775B58}" srcOrd="8" destOrd="0" presId="urn:microsoft.com/office/officeart/2005/8/layout/list1"/>
    <dgm:cxn modelId="{78DFA720-C105-4519-9230-89935F22ED91}" type="presParOf" srcId="{E39171B4-5261-4950-B7C8-2D82AA775B58}" destId="{7302D274-4001-4E78-A727-C3FAD3B9CBB8}" srcOrd="0" destOrd="0" presId="urn:microsoft.com/office/officeart/2005/8/layout/list1"/>
    <dgm:cxn modelId="{3C253792-240A-4AC2-A3E7-6155D450226E}" type="presParOf" srcId="{E39171B4-5261-4950-B7C8-2D82AA775B58}" destId="{4C0C5721-A806-46DE-A75E-3DB669F1715B}" srcOrd="1" destOrd="0" presId="urn:microsoft.com/office/officeart/2005/8/layout/list1"/>
    <dgm:cxn modelId="{1E48AB90-9F90-4C9D-9F56-BCA228F4CE66}" type="presParOf" srcId="{F0680AB1-A0FE-4023-A1FE-CDFC59A9AAEB}" destId="{49B5E49E-42AC-4FC0-B6A2-0E859748905F}" srcOrd="9" destOrd="0" presId="urn:microsoft.com/office/officeart/2005/8/layout/list1"/>
    <dgm:cxn modelId="{6B79C476-F2B7-48E3-87ED-FB6D74C73670}" type="presParOf" srcId="{F0680AB1-A0FE-4023-A1FE-CDFC59A9AAEB}" destId="{66CEDCA9-5119-495F-8CB7-8B0A3835B62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E93DD08-CC71-47C6-9126-6EF17F855FE4}" type="doc">
      <dgm:prSet loTypeId="urn:microsoft.com/office/officeart/2005/8/layout/hList1" loCatId="list" qsTypeId="urn:microsoft.com/office/officeart/2005/8/quickstyle/simple2" qsCatId="simple" csTypeId="urn:microsoft.com/office/officeart/2005/8/colors/accent0_1" csCatId="mainScheme" phldr="1"/>
      <dgm:spPr/>
      <dgm:t>
        <a:bodyPr/>
        <a:lstStyle/>
        <a:p>
          <a:endParaRPr lang="en-US"/>
        </a:p>
      </dgm:t>
    </dgm:pt>
    <dgm:pt modelId="{68E38954-441E-4684-87DC-440F4BBC8DBA}">
      <dgm:prSet phldrT="[Text]"/>
      <dgm:spPr>
        <a:noFill/>
      </dgm:spPr>
      <dgm:t>
        <a:bodyPr/>
        <a:lstStyle/>
        <a:p>
          <a:r>
            <a:rPr lang="en-US" b="1" dirty="0">
              <a:solidFill>
                <a:srgbClr val="FFFF00"/>
              </a:solidFill>
              <a:latin typeface="Times New Roman" pitchFamily="18" charset="0"/>
              <a:cs typeface="Times New Roman" pitchFamily="18" charset="0"/>
            </a:rPr>
            <a:t>SITUATIONAL INTERVIEW</a:t>
          </a:r>
          <a:endParaRPr lang="en-US" dirty="0">
            <a:solidFill>
              <a:srgbClr val="FFFF00"/>
            </a:solidFill>
          </a:endParaRPr>
        </a:p>
      </dgm:t>
    </dgm:pt>
    <dgm:pt modelId="{794BD830-8EF1-4D40-B39F-954D2BBDBE52}" type="parTrans" cxnId="{C91A62B7-C69B-4929-92FA-6DFB92E9888A}">
      <dgm:prSet/>
      <dgm:spPr/>
      <dgm:t>
        <a:bodyPr/>
        <a:lstStyle/>
        <a:p>
          <a:endParaRPr lang="en-US"/>
        </a:p>
      </dgm:t>
    </dgm:pt>
    <dgm:pt modelId="{B47B510A-42D1-43DC-97F2-58666C1B0EAE}" type="sibTrans" cxnId="{C91A62B7-C69B-4929-92FA-6DFB92E9888A}">
      <dgm:prSet/>
      <dgm:spPr/>
      <dgm:t>
        <a:bodyPr/>
        <a:lstStyle/>
        <a:p>
          <a:endParaRPr lang="en-US"/>
        </a:p>
      </dgm:t>
    </dgm:pt>
    <dgm:pt modelId="{3B5B97A6-DBD6-40FA-8460-603EE1C17881}">
      <dgm:prSet phldrT="[Text]" custT="1"/>
      <dgm:spPr>
        <a:noFill/>
      </dgm:spPr>
      <dgm:t>
        <a:bodyPr/>
        <a:lstStyle/>
        <a:p>
          <a:pPr algn="ctr"/>
          <a:r>
            <a:rPr lang="en-US" sz="1600" dirty="0">
              <a:solidFill>
                <a:srgbClr val="FFFF00"/>
              </a:solidFill>
              <a:latin typeface="Times New Roman" pitchFamily="18" charset="0"/>
              <a:cs typeface="Times New Roman" pitchFamily="18" charset="0"/>
            </a:rPr>
            <a:t>In which the interviewer asks questions about what the applicant would do in a hypothetical situation</a:t>
          </a:r>
          <a:endParaRPr lang="en-US" sz="1600" dirty="0">
            <a:solidFill>
              <a:srgbClr val="FFFF00"/>
            </a:solidFill>
          </a:endParaRPr>
        </a:p>
      </dgm:t>
    </dgm:pt>
    <dgm:pt modelId="{65A11F1A-3FAB-41CB-80FC-8B38FB47EBB4}" type="parTrans" cxnId="{8177CEC4-83A0-4EFD-9C5A-156C93A81857}">
      <dgm:prSet/>
      <dgm:spPr/>
      <dgm:t>
        <a:bodyPr/>
        <a:lstStyle/>
        <a:p>
          <a:endParaRPr lang="en-US"/>
        </a:p>
      </dgm:t>
    </dgm:pt>
    <dgm:pt modelId="{8726558B-462A-4939-935F-1AD0C03B6F7C}" type="sibTrans" cxnId="{8177CEC4-83A0-4EFD-9C5A-156C93A81857}">
      <dgm:prSet/>
      <dgm:spPr/>
      <dgm:t>
        <a:bodyPr/>
        <a:lstStyle/>
        <a:p>
          <a:endParaRPr lang="en-US"/>
        </a:p>
      </dgm:t>
    </dgm:pt>
    <dgm:pt modelId="{57448853-3D70-40AA-985F-B52CB7149E9E}">
      <dgm:prSet phldrT="[Text]"/>
      <dgm:spPr>
        <a:noFill/>
      </dgm:spPr>
      <dgm:t>
        <a:bodyPr/>
        <a:lstStyle/>
        <a:p>
          <a:r>
            <a:rPr lang="en-US" b="1">
              <a:solidFill>
                <a:srgbClr val="FFFF00"/>
              </a:solidFill>
              <a:latin typeface="Times New Roman" pitchFamily="18" charset="0"/>
              <a:cs typeface="Times New Roman" pitchFamily="18" charset="0"/>
            </a:rPr>
            <a:t>BEHAVIORAL INTERVIEW</a:t>
          </a:r>
          <a:endParaRPr lang="en-US" dirty="0">
            <a:solidFill>
              <a:srgbClr val="FFFF00"/>
            </a:solidFill>
          </a:endParaRPr>
        </a:p>
      </dgm:t>
    </dgm:pt>
    <dgm:pt modelId="{537A2C31-5607-4EBB-A26B-54B8EFE3D4AD}" type="parTrans" cxnId="{02D9A2CD-D612-40E8-922D-2237F40EB246}">
      <dgm:prSet/>
      <dgm:spPr/>
      <dgm:t>
        <a:bodyPr/>
        <a:lstStyle/>
        <a:p>
          <a:endParaRPr lang="en-US"/>
        </a:p>
      </dgm:t>
    </dgm:pt>
    <dgm:pt modelId="{796BC100-1E33-47AA-81F2-D7894408F446}" type="sibTrans" cxnId="{02D9A2CD-D612-40E8-922D-2237F40EB246}">
      <dgm:prSet/>
      <dgm:spPr/>
      <dgm:t>
        <a:bodyPr/>
        <a:lstStyle/>
        <a:p>
          <a:endParaRPr lang="en-US"/>
        </a:p>
      </dgm:t>
    </dgm:pt>
    <dgm:pt modelId="{24DF021D-B323-4DEA-BF2B-2755DB07DE76}">
      <dgm:prSet custT="1"/>
      <dgm:spPr>
        <a:noFill/>
      </dgm:spPr>
      <dgm:t>
        <a:bodyPr/>
        <a:lstStyle/>
        <a:p>
          <a:pPr algn="ctr"/>
          <a:r>
            <a:rPr lang="en-US" sz="1800" dirty="0">
              <a:solidFill>
                <a:srgbClr val="FFFF00"/>
              </a:solidFill>
              <a:latin typeface="Times New Roman" pitchFamily="18" charset="0"/>
              <a:cs typeface="Times New Roman" pitchFamily="18" charset="0"/>
            </a:rPr>
            <a:t>In which the questions focus on the applicant’s behavior in past situations. </a:t>
          </a:r>
          <a:endParaRPr lang="en-US" sz="1800" dirty="0">
            <a:solidFill>
              <a:srgbClr val="FFFF00"/>
            </a:solidFill>
          </a:endParaRPr>
        </a:p>
      </dgm:t>
    </dgm:pt>
    <dgm:pt modelId="{695DFF5D-E70F-43B2-8C5E-B205C66F24CE}" type="parTrans" cxnId="{AEE73DC3-CB83-40EF-A8FE-CC8FCF056266}">
      <dgm:prSet/>
      <dgm:spPr/>
      <dgm:t>
        <a:bodyPr/>
        <a:lstStyle/>
        <a:p>
          <a:endParaRPr lang="en-US"/>
        </a:p>
      </dgm:t>
    </dgm:pt>
    <dgm:pt modelId="{1156852A-9C6C-44E8-A4CD-FEB6F52F6029}" type="sibTrans" cxnId="{AEE73DC3-CB83-40EF-A8FE-CC8FCF056266}">
      <dgm:prSet/>
      <dgm:spPr/>
      <dgm:t>
        <a:bodyPr/>
        <a:lstStyle/>
        <a:p>
          <a:endParaRPr lang="en-US"/>
        </a:p>
      </dgm:t>
    </dgm:pt>
    <dgm:pt modelId="{65A164D4-EA11-4B42-BCAB-A288F73C6A31}" type="pres">
      <dgm:prSet presAssocID="{1E93DD08-CC71-47C6-9126-6EF17F855FE4}" presName="Name0" presStyleCnt="0">
        <dgm:presLayoutVars>
          <dgm:dir/>
          <dgm:animLvl val="lvl"/>
          <dgm:resizeHandles val="exact"/>
        </dgm:presLayoutVars>
      </dgm:prSet>
      <dgm:spPr/>
    </dgm:pt>
    <dgm:pt modelId="{5AFAEF69-92C9-4E62-9766-2FEC86E38A36}" type="pres">
      <dgm:prSet presAssocID="{68E38954-441E-4684-87DC-440F4BBC8DBA}" presName="composite" presStyleCnt="0"/>
      <dgm:spPr/>
    </dgm:pt>
    <dgm:pt modelId="{BE48C9D3-AACE-4E2B-B1C7-650ED935B070}" type="pres">
      <dgm:prSet presAssocID="{68E38954-441E-4684-87DC-440F4BBC8DBA}" presName="parTx" presStyleLbl="alignNode1" presStyleIdx="0" presStyleCnt="2" custLinFactNeighborX="541" custLinFactNeighborY="-322">
        <dgm:presLayoutVars>
          <dgm:chMax val="0"/>
          <dgm:chPref val="0"/>
          <dgm:bulletEnabled val="1"/>
        </dgm:presLayoutVars>
      </dgm:prSet>
      <dgm:spPr/>
    </dgm:pt>
    <dgm:pt modelId="{D3C67FCF-727C-4116-8B9C-5FF1579DAF92}" type="pres">
      <dgm:prSet presAssocID="{68E38954-441E-4684-87DC-440F4BBC8DBA}" presName="desTx" presStyleLbl="alignAccFollowNode1" presStyleIdx="0" presStyleCnt="2" custLinFactNeighborX="541" custLinFactNeighborY="-3484">
        <dgm:presLayoutVars>
          <dgm:bulletEnabled val="1"/>
        </dgm:presLayoutVars>
      </dgm:prSet>
      <dgm:spPr/>
    </dgm:pt>
    <dgm:pt modelId="{16568E78-ECC1-4391-A9F0-4FBFD918262C}" type="pres">
      <dgm:prSet presAssocID="{B47B510A-42D1-43DC-97F2-58666C1B0EAE}" presName="space" presStyleCnt="0"/>
      <dgm:spPr/>
    </dgm:pt>
    <dgm:pt modelId="{8BAF5ECF-9A4A-4470-9403-382CF7E9C480}" type="pres">
      <dgm:prSet presAssocID="{57448853-3D70-40AA-985F-B52CB7149E9E}" presName="composite" presStyleCnt="0"/>
      <dgm:spPr/>
    </dgm:pt>
    <dgm:pt modelId="{9610E8E9-8773-4425-85C0-7E5F9116A9C4}" type="pres">
      <dgm:prSet presAssocID="{57448853-3D70-40AA-985F-B52CB7149E9E}" presName="parTx" presStyleLbl="alignNode1" presStyleIdx="1" presStyleCnt="2">
        <dgm:presLayoutVars>
          <dgm:chMax val="0"/>
          <dgm:chPref val="0"/>
          <dgm:bulletEnabled val="1"/>
        </dgm:presLayoutVars>
      </dgm:prSet>
      <dgm:spPr/>
    </dgm:pt>
    <dgm:pt modelId="{BA46AFC3-B83C-4752-A963-B49255B9FD2E}" type="pres">
      <dgm:prSet presAssocID="{57448853-3D70-40AA-985F-B52CB7149E9E}" presName="desTx" presStyleLbl="alignAccFollowNode1" presStyleIdx="1" presStyleCnt="2" custLinFactNeighborX="-1011" custLinFactNeighborY="-3484">
        <dgm:presLayoutVars>
          <dgm:bulletEnabled val="1"/>
        </dgm:presLayoutVars>
      </dgm:prSet>
      <dgm:spPr/>
    </dgm:pt>
  </dgm:ptLst>
  <dgm:cxnLst>
    <dgm:cxn modelId="{FD46D210-7E78-4F7D-B002-21CBCD66CB7A}" type="presOf" srcId="{24DF021D-B323-4DEA-BF2B-2755DB07DE76}" destId="{BA46AFC3-B83C-4752-A963-B49255B9FD2E}" srcOrd="0" destOrd="0" presId="urn:microsoft.com/office/officeart/2005/8/layout/hList1"/>
    <dgm:cxn modelId="{27AE5C23-C970-4CEB-BE25-F02A120BF5BF}" type="presOf" srcId="{3B5B97A6-DBD6-40FA-8460-603EE1C17881}" destId="{D3C67FCF-727C-4116-8B9C-5FF1579DAF92}" srcOrd="0" destOrd="0" presId="urn:microsoft.com/office/officeart/2005/8/layout/hList1"/>
    <dgm:cxn modelId="{3731063D-5520-4B61-B7F5-843D0FCD0E30}" type="presOf" srcId="{1E93DD08-CC71-47C6-9126-6EF17F855FE4}" destId="{65A164D4-EA11-4B42-BCAB-A288F73C6A31}" srcOrd="0" destOrd="0" presId="urn:microsoft.com/office/officeart/2005/8/layout/hList1"/>
    <dgm:cxn modelId="{6E3BCB3D-A5C8-4195-94B3-8696FC01A326}" type="presOf" srcId="{68E38954-441E-4684-87DC-440F4BBC8DBA}" destId="{BE48C9D3-AACE-4E2B-B1C7-650ED935B070}" srcOrd="0" destOrd="0" presId="urn:microsoft.com/office/officeart/2005/8/layout/hList1"/>
    <dgm:cxn modelId="{2BE9A2AF-CF31-4B43-BB4F-66599B48EC95}" type="presOf" srcId="{57448853-3D70-40AA-985F-B52CB7149E9E}" destId="{9610E8E9-8773-4425-85C0-7E5F9116A9C4}" srcOrd="0" destOrd="0" presId="urn:microsoft.com/office/officeart/2005/8/layout/hList1"/>
    <dgm:cxn modelId="{C91A62B7-C69B-4929-92FA-6DFB92E9888A}" srcId="{1E93DD08-CC71-47C6-9126-6EF17F855FE4}" destId="{68E38954-441E-4684-87DC-440F4BBC8DBA}" srcOrd="0" destOrd="0" parTransId="{794BD830-8EF1-4D40-B39F-954D2BBDBE52}" sibTransId="{B47B510A-42D1-43DC-97F2-58666C1B0EAE}"/>
    <dgm:cxn modelId="{AEE73DC3-CB83-40EF-A8FE-CC8FCF056266}" srcId="{57448853-3D70-40AA-985F-B52CB7149E9E}" destId="{24DF021D-B323-4DEA-BF2B-2755DB07DE76}" srcOrd="0" destOrd="0" parTransId="{695DFF5D-E70F-43B2-8C5E-B205C66F24CE}" sibTransId="{1156852A-9C6C-44E8-A4CD-FEB6F52F6029}"/>
    <dgm:cxn modelId="{8177CEC4-83A0-4EFD-9C5A-156C93A81857}" srcId="{68E38954-441E-4684-87DC-440F4BBC8DBA}" destId="{3B5B97A6-DBD6-40FA-8460-603EE1C17881}" srcOrd="0" destOrd="0" parTransId="{65A11F1A-3FAB-41CB-80FC-8B38FB47EBB4}" sibTransId="{8726558B-462A-4939-935F-1AD0C03B6F7C}"/>
    <dgm:cxn modelId="{02D9A2CD-D612-40E8-922D-2237F40EB246}" srcId="{1E93DD08-CC71-47C6-9126-6EF17F855FE4}" destId="{57448853-3D70-40AA-985F-B52CB7149E9E}" srcOrd="1" destOrd="0" parTransId="{537A2C31-5607-4EBB-A26B-54B8EFE3D4AD}" sibTransId="{796BC100-1E33-47AA-81F2-D7894408F446}"/>
    <dgm:cxn modelId="{F3F87BAF-E506-42E5-A6C1-70BE7EFBAA61}" type="presParOf" srcId="{65A164D4-EA11-4B42-BCAB-A288F73C6A31}" destId="{5AFAEF69-92C9-4E62-9766-2FEC86E38A36}" srcOrd="0" destOrd="0" presId="urn:microsoft.com/office/officeart/2005/8/layout/hList1"/>
    <dgm:cxn modelId="{357B47BC-4E0B-48DA-89B9-5021B06506A6}" type="presParOf" srcId="{5AFAEF69-92C9-4E62-9766-2FEC86E38A36}" destId="{BE48C9D3-AACE-4E2B-B1C7-650ED935B070}" srcOrd="0" destOrd="0" presId="urn:microsoft.com/office/officeart/2005/8/layout/hList1"/>
    <dgm:cxn modelId="{BE821819-3D3D-49A9-97D4-47114FBF2EE2}" type="presParOf" srcId="{5AFAEF69-92C9-4E62-9766-2FEC86E38A36}" destId="{D3C67FCF-727C-4116-8B9C-5FF1579DAF92}" srcOrd="1" destOrd="0" presId="urn:microsoft.com/office/officeart/2005/8/layout/hList1"/>
    <dgm:cxn modelId="{6668A30B-B595-48F0-9EDB-2F72B004DF31}" type="presParOf" srcId="{65A164D4-EA11-4B42-BCAB-A288F73C6A31}" destId="{16568E78-ECC1-4391-A9F0-4FBFD918262C}" srcOrd="1" destOrd="0" presId="urn:microsoft.com/office/officeart/2005/8/layout/hList1"/>
    <dgm:cxn modelId="{2175F22B-20FA-41B2-812D-E26A4D9AAD32}" type="presParOf" srcId="{65A164D4-EA11-4B42-BCAB-A288F73C6A31}" destId="{8BAF5ECF-9A4A-4470-9403-382CF7E9C480}" srcOrd="2" destOrd="0" presId="urn:microsoft.com/office/officeart/2005/8/layout/hList1"/>
    <dgm:cxn modelId="{9B730049-8D37-4451-87C0-DD9F7353D495}" type="presParOf" srcId="{8BAF5ECF-9A4A-4470-9403-382CF7E9C480}" destId="{9610E8E9-8773-4425-85C0-7E5F9116A9C4}" srcOrd="0" destOrd="0" presId="urn:microsoft.com/office/officeart/2005/8/layout/hList1"/>
    <dgm:cxn modelId="{0FDB40F7-FB4E-4055-91C4-E97DDEDE5F2E}" type="presParOf" srcId="{8BAF5ECF-9A4A-4470-9403-382CF7E9C480}" destId="{BA46AFC3-B83C-4752-A963-B49255B9FD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88DC84-BDE5-4A43-BBE3-5E73241C2E82}" type="doc">
      <dgm:prSet loTypeId="urn:microsoft.com/office/officeart/2005/8/layout/vList3#1" loCatId="list" qsTypeId="urn:microsoft.com/office/officeart/2005/8/quickstyle/simple1" qsCatId="simple" csTypeId="urn:microsoft.com/office/officeart/2005/8/colors/colorful1#1" csCatId="colorful" phldr="1"/>
      <dgm:spPr/>
      <dgm:t>
        <a:bodyPr/>
        <a:lstStyle/>
        <a:p>
          <a:endParaRPr lang="en-US"/>
        </a:p>
      </dgm:t>
    </dgm:pt>
    <dgm:pt modelId="{2172E050-5100-4E5E-B357-2E4E74E92D24}">
      <dgm:prSet/>
      <dgm:spPr/>
      <dgm:t>
        <a:bodyPr/>
        <a:lstStyle/>
        <a:p>
          <a:pPr rtl="0"/>
          <a:r>
            <a:rPr lang="en-US" dirty="0"/>
            <a:t>Attract the Qualified Applicants</a:t>
          </a:r>
        </a:p>
      </dgm:t>
    </dgm:pt>
    <dgm:pt modelId="{2D39551B-B313-4054-988B-64D959B567E5}" type="parTrans" cxnId="{404DB458-C5A1-4F12-9C0C-920579200D37}">
      <dgm:prSet/>
      <dgm:spPr/>
      <dgm:t>
        <a:bodyPr/>
        <a:lstStyle/>
        <a:p>
          <a:endParaRPr lang="en-US"/>
        </a:p>
      </dgm:t>
    </dgm:pt>
    <dgm:pt modelId="{FD442D30-DA19-4E53-8EE7-D4C21852D320}" type="sibTrans" cxnId="{404DB458-C5A1-4F12-9C0C-920579200D37}">
      <dgm:prSet/>
      <dgm:spPr/>
      <dgm:t>
        <a:bodyPr/>
        <a:lstStyle/>
        <a:p>
          <a:endParaRPr lang="en-US"/>
        </a:p>
      </dgm:t>
    </dgm:pt>
    <dgm:pt modelId="{595B3692-075D-4703-8711-9D5D7BBE5A96}">
      <dgm:prSet/>
      <dgm:spPr/>
      <dgm:t>
        <a:bodyPr/>
        <a:lstStyle/>
        <a:p>
          <a:pPr rtl="0"/>
          <a:r>
            <a:rPr lang="en-US" dirty="0"/>
            <a:t>Encourage Unqualified Applicants to self- select themselves out</a:t>
          </a:r>
        </a:p>
      </dgm:t>
    </dgm:pt>
    <dgm:pt modelId="{574ADE36-BD86-4670-BB6C-6DF2D1C88370}" type="parTrans" cxnId="{B49FAE1C-BFF9-49DA-9293-D543415BD3A9}">
      <dgm:prSet/>
      <dgm:spPr/>
      <dgm:t>
        <a:bodyPr/>
        <a:lstStyle/>
        <a:p>
          <a:endParaRPr lang="en-US"/>
        </a:p>
      </dgm:t>
    </dgm:pt>
    <dgm:pt modelId="{F4F56479-5AD3-4380-B533-9E3DD1A5FD0E}" type="sibTrans" cxnId="{B49FAE1C-BFF9-49DA-9293-D543415BD3A9}">
      <dgm:prSet/>
      <dgm:spPr/>
      <dgm:t>
        <a:bodyPr/>
        <a:lstStyle/>
        <a:p>
          <a:endParaRPr lang="en-US"/>
        </a:p>
      </dgm:t>
    </dgm:pt>
    <dgm:pt modelId="{748D6DE4-E7A7-420D-A387-9F973FD5D3CC}" type="pres">
      <dgm:prSet presAssocID="{2D88DC84-BDE5-4A43-BBE3-5E73241C2E82}" presName="linearFlow" presStyleCnt="0">
        <dgm:presLayoutVars>
          <dgm:dir/>
          <dgm:resizeHandles val="exact"/>
        </dgm:presLayoutVars>
      </dgm:prSet>
      <dgm:spPr/>
    </dgm:pt>
    <dgm:pt modelId="{441B2B0E-7FC7-4E15-8053-0AE7CB4EB48A}" type="pres">
      <dgm:prSet presAssocID="{2172E050-5100-4E5E-B357-2E4E74E92D24}" presName="composite" presStyleCnt="0"/>
      <dgm:spPr/>
    </dgm:pt>
    <dgm:pt modelId="{A4950012-6D46-4F9C-98B0-8980E918A5C2}" type="pres">
      <dgm:prSet presAssocID="{2172E050-5100-4E5E-B357-2E4E74E92D24}" presName="imgShp" presStyleLbl="fgImgPlace1" presStyleIdx="0" presStyleCnt="2"/>
      <dgm:spPr>
        <a:blipFill rotWithShape="1">
          <a:blip xmlns:r="http://schemas.openxmlformats.org/officeDocument/2006/relationships" r:embed="rId1"/>
          <a:stretch>
            <a:fillRect/>
          </a:stretch>
        </a:blipFill>
      </dgm:spPr>
    </dgm:pt>
    <dgm:pt modelId="{FA03BB40-324A-4A7D-9138-04DBD3624FE2}" type="pres">
      <dgm:prSet presAssocID="{2172E050-5100-4E5E-B357-2E4E74E92D24}" presName="txShp" presStyleLbl="node1" presStyleIdx="0" presStyleCnt="2" custLinFactNeighborX="-1506" custLinFactNeighborY="216">
        <dgm:presLayoutVars>
          <dgm:bulletEnabled val="1"/>
        </dgm:presLayoutVars>
      </dgm:prSet>
      <dgm:spPr/>
    </dgm:pt>
    <dgm:pt modelId="{6B758E43-D023-4A64-980B-7317BCF0BE83}" type="pres">
      <dgm:prSet presAssocID="{FD442D30-DA19-4E53-8EE7-D4C21852D320}" presName="spacing" presStyleCnt="0"/>
      <dgm:spPr/>
    </dgm:pt>
    <dgm:pt modelId="{85A0E5C5-5070-4463-A056-33FAA3A38EBB}" type="pres">
      <dgm:prSet presAssocID="{595B3692-075D-4703-8711-9D5D7BBE5A96}" presName="composite" presStyleCnt="0"/>
      <dgm:spPr/>
    </dgm:pt>
    <dgm:pt modelId="{6AB83D4A-3A2F-495B-B6E6-5F154647D5FE}" type="pres">
      <dgm:prSet presAssocID="{595B3692-075D-4703-8711-9D5D7BBE5A96}" presName="imgShp" presStyleLbl="fgImgPlace1" presStyleIdx="1" presStyleCnt="2"/>
      <dgm:spPr>
        <a:blipFill rotWithShape="1">
          <a:blip xmlns:r="http://schemas.openxmlformats.org/officeDocument/2006/relationships" r:embed="rId2"/>
          <a:stretch>
            <a:fillRect/>
          </a:stretch>
        </a:blipFill>
      </dgm:spPr>
    </dgm:pt>
    <dgm:pt modelId="{DC276485-D8E2-46F8-A3B9-D35334618253}" type="pres">
      <dgm:prSet presAssocID="{595B3692-075D-4703-8711-9D5D7BBE5A96}" presName="txShp" presStyleLbl="node1" presStyleIdx="1" presStyleCnt="2">
        <dgm:presLayoutVars>
          <dgm:bulletEnabled val="1"/>
        </dgm:presLayoutVars>
      </dgm:prSet>
      <dgm:spPr/>
    </dgm:pt>
  </dgm:ptLst>
  <dgm:cxnLst>
    <dgm:cxn modelId="{7311A700-6E78-45E8-B446-F617532F2638}" type="presOf" srcId="{2172E050-5100-4E5E-B357-2E4E74E92D24}" destId="{FA03BB40-324A-4A7D-9138-04DBD3624FE2}" srcOrd="0" destOrd="0" presId="urn:microsoft.com/office/officeart/2005/8/layout/vList3#1"/>
    <dgm:cxn modelId="{B49FAE1C-BFF9-49DA-9293-D543415BD3A9}" srcId="{2D88DC84-BDE5-4A43-BBE3-5E73241C2E82}" destId="{595B3692-075D-4703-8711-9D5D7BBE5A96}" srcOrd="1" destOrd="0" parTransId="{574ADE36-BD86-4670-BB6C-6DF2D1C88370}" sibTransId="{F4F56479-5AD3-4380-B533-9E3DD1A5FD0E}"/>
    <dgm:cxn modelId="{404DB458-C5A1-4F12-9C0C-920579200D37}" srcId="{2D88DC84-BDE5-4A43-BBE3-5E73241C2E82}" destId="{2172E050-5100-4E5E-B357-2E4E74E92D24}" srcOrd="0" destOrd="0" parTransId="{2D39551B-B313-4054-988B-64D959B567E5}" sibTransId="{FD442D30-DA19-4E53-8EE7-D4C21852D320}"/>
    <dgm:cxn modelId="{1A1CEC58-B700-4528-9FDD-505317E77545}" type="presOf" srcId="{2D88DC84-BDE5-4A43-BBE3-5E73241C2E82}" destId="{748D6DE4-E7A7-420D-A387-9F973FD5D3CC}" srcOrd="0" destOrd="0" presId="urn:microsoft.com/office/officeart/2005/8/layout/vList3#1"/>
    <dgm:cxn modelId="{5AC1E886-B372-47A0-A850-CBF2223D1182}" type="presOf" srcId="{595B3692-075D-4703-8711-9D5D7BBE5A96}" destId="{DC276485-D8E2-46F8-A3B9-D35334618253}" srcOrd="0" destOrd="0" presId="urn:microsoft.com/office/officeart/2005/8/layout/vList3#1"/>
    <dgm:cxn modelId="{B433F214-4986-4EC0-976E-6093FEF7D206}" type="presParOf" srcId="{748D6DE4-E7A7-420D-A387-9F973FD5D3CC}" destId="{441B2B0E-7FC7-4E15-8053-0AE7CB4EB48A}" srcOrd="0" destOrd="0" presId="urn:microsoft.com/office/officeart/2005/8/layout/vList3#1"/>
    <dgm:cxn modelId="{0EF728E2-D322-494E-BC13-0D96580E2517}" type="presParOf" srcId="{441B2B0E-7FC7-4E15-8053-0AE7CB4EB48A}" destId="{A4950012-6D46-4F9C-98B0-8980E918A5C2}" srcOrd="0" destOrd="0" presId="urn:microsoft.com/office/officeart/2005/8/layout/vList3#1"/>
    <dgm:cxn modelId="{A39DCEDB-C946-4054-B831-915D268C97A7}" type="presParOf" srcId="{441B2B0E-7FC7-4E15-8053-0AE7CB4EB48A}" destId="{FA03BB40-324A-4A7D-9138-04DBD3624FE2}" srcOrd="1" destOrd="0" presId="urn:microsoft.com/office/officeart/2005/8/layout/vList3#1"/>
    <dgm:cxn modelId="{B7F80BD8-9F41-4404-9C30-9346FD9D81B7}" type="presParOf" srcId="{748D6DE4-E7A7-420D-A387-9F973FD5D3CC}" destId="{6B758E43-D023-4A64-980B-7317BCF0BE83}" srcOrd="1" destOrd="0" presId="urn:microsoft.com/office/officeart/2005/8/layout/vList3#1"/>
    <dgm:cxn modelId="{8F8136E1-A506-49D3-BE95-A3B744FC3961}" type="presParOf" srcId="{748D6DE4-E7A7-420D-A387-9F973FD5D3CC}" destId="{85A0E5C5-5070-4463-A056-33FAA3A38EBB}" srcOrd="2" destOrd="0" presId="urn:microsoft.com/office/officeart/2005/8/layout/vList3#1"/>
    <dgm:cxn modelId="{AFFD40CD-3A89-4B7F-A4FE-14618FF74136}" type="presParOf" srcId="{85A0E5C5-5070-4463-A056-33FAA3A38EBB}" destId="{6AB83D4A-3A2F-495B-B6E6-5F154647D5FE}" srcOrd="0" destOrd="0" presId="urn:microsoft.com/office/officeart/2005/8/layout/vList3#1"/>
    <dgm:cxn modelId="{6AE58E6B-BF7F-4BEA-B846-12707834C610}" type="presParOf" srcId="{85A0E5C5-5070-4463-A056-33FAA3A38EBB}" destId="{DC276485-D8E2-46F8-A3B9-D35334618253}"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989C5A-1493-4BBB-A951-9F6A5AD905F9}" type="doc">
      <dgm:prSet loTypeId="urn:microsoft.com/office/officeart/2005/8/layout/vList4#1" loCatId="list" qsTypeId="urn:microsoft.com/office/officeart/2005/8/quickstyle/simple1" qsCatId="simple" csTypeId="urn:microsoft.com/office/officeart/2005/8/colors/colorful5" csCatId="colorful" phldr="1"/>
      <dgm:spPr/>
      <dgm:t>
        <a:bodyPr/>
        <a:lstStyle/>
        <a:p>
          <a:endParaRPr lang="en-US"/>
        </a:p>
      </dgm:t>
    </dgm:pt>
    <dgm:pt modelId="{F7CE159C-7887-4964-9CB6-E040945ED92E}">
      <dgm:prSet custT="1"/>
      <dgm:spPr/>
      <dgm:t>
        <a:bodyPr/>
        <a:lstStyle/>
        <a:p>
          <a:pPr rtl="0"/>
          <a:r>
            <a:rPr lang="en-US" sz="4000" b="1" dirty="0"/>
            <a:t>Organization looks for  Qualified Applicants</a:t>
          </a:r>
        </a:p>
      </dgm:t>
    </dgm:pt>
    <dgm:pt modelId="{4BCA4BEC-9F05-46CD-850F-33AA1C77496C}" type="parTrans" cxnId="{D7DE79DE-C27A-4C65-B96E-EC2ED7E2C8D8}">
      <dgm:prSet/>
      <dgm:spPr/>
      <dgm:t>
        <a:bodyPr/>
        <a:lstStyle/>
        <a:p>
          <a:endParaRPr lang="en-US"/>
        </a:p>
      </dgm:t>
    </dgm:pt>
    <dgm:pt modelId="{EF6B0737-7B46-43C0-8B7F-72AD83FE0B43}" type="sibTrans" cxnId="{D7DE79DE-C27A-4C65-B96E-EC2ED7E2C8D8}">
      <dgm:prSet/>
      <dgm:spPr/>
      <dgm:t>
        <a:bodyPr/>
        <a:lstStyle/>
        <a:p>
          <a:endParaRPr lang="en-US"/>
        </a:p>
      </dgm:t>
    </dgm:pt>
    <dgm:pt modelId="{DA3C942F-BD44-4CCA-B06E-ED356FFC278E}">
      <dgm:prSet custT="1"/>
      <dgm:spPr/>
      <dgm:t>
        <a:bodyPr/>
        <a:lstStyle/>
        <a:p>
          <a:pPr algn="l" rtl="0"/>
          <a:r>
            <a:rPr lang="en-US" sz="3600" b="1" dirty="0"/>
            <a:t>Applicants look for Potential Placement Opportunities</a:t>
          </a:r>
        </a:p>
      </dgm:t>
    </dgm:pt>
    <dgm:pt modelId="{C5DBD01A-DB94-4BE3-BF9A-F30A0D3D7B4A}" type="parTrans" cxnId="{F9AC490F-47C1-4A32-8748-0F448A8DEFDD}">
      <dgm:prSet/>
      <dgm:spPr/>
      <dgm:t>
        <a:bodyPr/>
        <a:lstStyle/>
        <a:p>
          <a:endParaRPr lang="en-US"/>
        </a:p>
      </dgm:t>
    </dgm:pt>
    <dgm:pt modelId="{C0908A4B-4F9A-487B-8765-7FCBBDE3C4AB}" type="sibTrans" cxnId="{F9AC490F-47C1-4A32-8748-0F448A8DEFDD}">
      <dgm:prSet/>
      <dgm:spPr/>
      <dgm:t>
        <a:bodyPr/>
        <a:lstStyle/>
        <a:p>
          <a:endParaRPr lang="en-US"/>
        </a:p>
      </dgm:t>
    </dgm:pt>
    <dgm:pt modelId="{80D9ABA4-5CDF-4928-8CED-1D27A1D38C4A}" type="pres">
      <dgm:prSet presAssocID="{34989C5A-1493-4BBB-A951-9F6A5AD905F9}" presName="linear" presStyleCnt="0">
        <dgm:presLayoutVars>
          <dgm:dir/>
          <dgm:resizeHandles val="exact"/>
        </dgm:presLayoutVars>
      </dgm:prSet>
      <dgm:spPr/>
    </dgm:pt>
    <dgm:pt modelId="{8C9D269B-DEA8-4FE2-ACFE-72D5A95AE032}" type="pres">
      <dgm:prSet presAssocID="{F7CE159C-7887-4964-9CB6-E040945ED92E}" presName="comp" presStyleCnt="0"/>
      <dgm:spPr/>
    </dgm:pt>
    <dgm:pt modelId="{E3E83FD6-C835-417C-910D-3F96F13AE795}" type="pres">
      <dgm:prSet presAssocID="{F7CE159C-7887-4964-9CB6-E040945ED92E}" presName="box" presStyleLbl="node1" presStyleIdx="0" presStyleCnt="2" custLinFactNeighborY="1400"/>
      <dgm:spPr/>
    </dgm:pt>
    <dgm:pt modelId="{122369CC-B6AE-47D1-829D-1C0C7AA47145}" type="pres">
      <dgm:prSet presAssocID="{F7CE159C-7887-4964-9CB6-E040945ED92E}" presName="img" presStyleLbl="fgImgPlace1" presStyleIdx="0" presStyleCnt="2"/>
      <dgm:spPr>
        <a:blipFill rotWithShape="1">
          <a:blip xmlns:r="http://schemas.openxmlformats.org/officeDocument/2006/relationships" r:embed="rId1"/>
          <a:stretch>
            <a:fillRect/>
          </a:stretch>
        </a:blipFill>
      </dgm:spPr>
    </dgm:pt>
    <dgm:pt modelId="{A88B07F3-6122-4504-918F-E9147E29B2F1}" type="pres">
      <dgm:prSet presAssocID="{F7CE159C-7887-4964-9CB6-E040945ED92E}" presName="text" presStyleLbl="node1" presStyleIdx="0" presStyleCnt="2">
        <dgm:presLayoutVars>
          <dgm:bulletEnabled val="1"/>
        </dgm:presLayoutVars>
      </dgm:prSet>
      <dgm:spPr/>
    </dgm:pt>
    <dgm:pt modelId="{39F8D55F-63AD-4FB2-84D8-0C1137CA7E95}" type="pres">
      <dgm:prSet presAssocID="{EF6B0737-7B46-43C0-8B7F-72AD83FE0B43}" presName="spacer" presStyleCnt="0"/>
      <dgm:spPr/>
    </dgm:pt>
    <dgm:pt modelId="{6EBB8F5A-4736-4E67-BE4C-ADF16CEC5AA2}" type="pres">
      <dgm:prSet presAssocID="{DA3C942F-BD44-4CCA-B06E-ED356FFC278E}" presName="comp" presStyleCnt="0"/>
      <dgm:spPr/>
    </dgm:pt>
    <dgm:pt modelId="{D50CEC95-E392-4056-9D75-52F649DA3072}" type="pres">
      <dgm:prSet presAssocID="{DA3C942F-BD44-4CCA-B06E-ED356FFC278E}" presName="box" presStyleLbl="node1" presStyleIdx="1" presStyleCnt="2" custLinFactNeighborY="51"/>
      <dgm:spPr/>
    </dgm:pt>
    <dgm:pt modelId="{9F07F94D-E4CA-4E1A-BAF9-C25C6DBEA006}" type="pres">
      <dgm:prSet presAssocID="{DA3C942F-BD44-4CCA-B06E-ED356FFC278E}" presName="img" presStyleLbl="fgImgPlace1" presStyleIdx="1" presStyleCnt="2"/>
      <dgm:spPr>
        <a:blipFill rotWithShape="1">
          <a:blip xmlns:r="http://schemas.openxmlformats.org/officeDocument/2006/relationships" r:embed="rId2"/>
          <a:stretch>
            <a:fillRect/>
          </a:stretch>
        </a:blipFill>
      </dgm:spPr>
    </dgm:pt>
    <dgm:pt modelId="{D28B2E42-ADBC-41E2-996A-9EE1CBB23AE6}" type="pres">
      <dgm:prSet presAssocID="{DA3C942F-BD44-4CCA-B06E-ED356FFC278E}" presName="text" presStyleLbl="node1" presStyleIdx="1" presStyleCnt="2">
        <dgm:presLayoutVars>
          <dgm:bulletEnabled val="1"/>
        </dgm:presLayoutVars>
      </dgm:prSet>
      <dgm:spPr/>
    </dgm:pt>
  </dgm:ptLst>
  <dgm:cxnLst>
    <dgm:cxn modelId="{F9AC490F-47C1-4A32-8748-0F448A8DEFDD}" srcId="{34989C5A-1493-4BBB-A951-9F6A5AD905F9}" destId="{DA3C942F-BD44-4CCA-B06E-ED356FFC278E}" srcOrd="1" destOrd="0" parTransId="{C5DBD01A-DB94-4BE3-BF9A-F30A0D3D7B4A}" sibTransId="{C0908A4B-4F9A-487B-8765-7FCBBDE3C4AB}"/>
    <dgm:cxn modelId="{56EF2711-3842-4263-B41E-47568C37085F}" type="presOf" srcId="{DA3C942F-BD44-4CCA-B06E-ED356FFC278E}" destId="{D50CEC95-E392-4056-9D75-52F649DA3072}" srcOrd="0" destOrd="0" presId="urn:microsoft.com/office/officeart/2005/8/layout/vList4#1"/>
    <dgm:cxn modelId="{8FB2EC6A-321C-4776-8427-343860917A18}" type="presOf" srcId="{F7CE159C-7887-4964-9CB6-E040945ED92E}" destId="{E3E83FD6-C835-417C-910D-3F96F13AE795}" srcOrd="0" destOrd="0" presId="urn:microsoft.com/office/officeart/2005/8/layout/vList4#1"/>
    <dgm:cxn modelId="{B2DD0955-AC61-4FED-855B-9B5CE699828B}" type="presOf" srcId="{34989C5A-1493-4BBB-A951-9F6A5AD905F9}" destId="{80D9ABA4-5CDF-4928-8CED-1D27A1D38C4A}" srcOrd="0" destOrd="0" presId="urn:microsoft.com/office/officeart/2005/8/layout/vList4#1"/>
    <dgm:cxn modelId="{BC4D7188-26BA-4E51-ABF4-69F983664BB3}" type="presOf" srcId="{F7CE159C-7887-4964-9CB6-E040945ED92E}" destId="{A88B07F3-6122-4504-918F-E9147E29B2F1}" srcOrd="1" destOrd="0" presId="urn:microsoft.com/office/officeart/2005/8/layout/vList4#1"/>
    <dgm:cxn modelId="{89AEDEBB-CFF2-4F40-B0D4-8BA328185B6B}" type="presOf" srcId="{DA3C942F-BD44-4CCA-B06E-ED356FFC278E}" destId="{D28B2E42-ADBC-41E2-996A-9EE1CBB23AE6}" srcOrd="1" destOrd="0" presId="urn:microsoft.com/office/officeart/2005/8/layout/vList4#1"/>
    <dgm:cxn modelId="{D7DE79DE-C27A-4C65-B96E-EC2ED7E2C8D8}" srcId="{34989C5A-1493-4BBB-A951-9F6A5AD905F9}" destId="{F7CE159C-7887-4964-9CB6-E040945ED92E}" srcOrd="0" destOrd="0" parTransId="{4BCA4BEC-9F05-46CD-850F-33AA1C77496C}" sibTransId="{EF6B0737-7B46-43C0-8B7F-72AD83FE0B43}"/>
    <dgm:cxn modelId="{42A3BD92-B8E4-43E3-B3D1-DBBB6A4D6F0C}" type="presParOf" srcId="{80D9ABA4-5CDF-4928-8CED-1D27A1D38C4A}" destId="{8C9D269B-DEA8-4FE2-ACFE-72D5A95AE032}" srcOrd="0" destOrd="0" presId="urn:microsoft.com/office/officeart/2005/8/layout/vList4#1"/>
    <dgm:cxn modelId="{2BE51F2F-016C-4E3E-BF42-51CE3D229EF5}" type="presParOf" srcId="{8C9D269B-DEA8-4FE2-ACFE-72D5A95AE032}" destId="{E3E83FD6-C835-417C-910D-3F96F13AE795}" srcOrd="0" destOrd="0" presId="urn:microsoft.com/office/officeart/2005/8/layout/vList4#1"/>
    <dgm:cxn modelId="{71BD9228-8F18-46EA-A665-B8A1E745E4E1}" type="presParOf" srcId="{8C9D269B-DEA8-4FE2-ACFE-72D5A95AE032}" destId="{122369CC-B6AE-47D1-829D-1C0C7AA47145}" srcOrd="1" destOrd="0" presId="urn:microsoft.com/office/officeart/2005/8/layout/vList4#1"/>
    <dgm:cxn modelId="{C79E104A-FAFB-4AAE-BCCD-E0F89633DE3C}" type="presParOf" srcId="{8C9D269B-DEA8-4FE2-ACFE-72D5A95AE032}" destId="{A88B07F3-6122-4504-918F-E9147E29B2F1}" srcOrd="2" destOrd="0" presId="urn:microsoft.com/office/officeart/2005/8/layout/vList4#1"/>
    <dgm:cxn modelId="{4EBC2CDA-BA58-4913-9219-1FDAE9BB38CE}" type="presParOf" srcId="{80D9ABA4-5CDF-4928-8CED-1D27A1D38C4A}" destId="{39F8D55F-63AD-4FB2-84D8-0C1137CA7E95}" srcOrd="1" destOrd="0" presId="urn:microsoft.com/office/officeart/2005/8/layout/vList4#1"/>
    <dgm:cxn modelId="{91F64CA3-5D3F-4BB1-9118-20A91706F60B}" type="presParOf" srcId="{80D9ABA4-5CDF-4928-8CED-1D27A1D38C4A}" destId="{6EBB8F5A-4736-4E67-BE4C-ADF16CEC5AA2}" srcOrd="2" destOrd="0" presId="urn:microsoft.com/office/officeart/2005/8/layout/vList4#1"/>
    <dgm:cxn modelId="{578BF0D2-727E-49A6-AE2B-57B6801AAA47}" type="presParOf" srcId="{6EBB8F5A-4736-4E67-BE4C-ADF16CEC5AA2}" destId="{D50CEC95-E392-4056-9D75-52F649DA3072}" srcOrd="0" destOrd="0" presId="urn:microsoft.com/office/officeart/2005/8/layout/vList4#1"/>
    <dgm:cxn modelId="{4F46B233-3D0C-46DE-9D10-EC95DFF7139D}" type="presParOf" srcId="{6EBB8F5A-4736-4E67-BE4C-ADF16CEC5AA2}" destId="{9F07F94D-E4CA-4E1A-BAF9-C25C6DBEA006}" srcOrd="1" destOrd="0" presId="urn:microsoft.com/office/officeart/2005/8/layout/vList4#1"/>
    <dgm:cxn modelId="{8709E5F2-D7DB-46EC-9B43-859767494893}" type="presParOf" srcId="{6EBB8F5A-4736-4E67-BE4C-ADF16CEC5AA2}" destId="{D28B2E42-ADBC-41E2-996A-9EE1CBB23AE6}"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61CC81-7A0A-4F12-BD91-D50778D4FCD9}"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en-US"/>
        </a:p>
      </dgm:t>
    </dgm:pt>
    <dgm:pt modelId="{7B5FF881-EAAA-4D90-A700-8A8C667A919A}">
      <dgm:prSet/>
      <dgm:spPr/>
      <dgm:t>
        <a:bodyPr/>
        <a:lstStyle/>
        <a:p>
          <a:pPr rtl="0"/>
          <a:endParaRPr lang="en-US"/>
        </a:p>
      </dgm:t>
    </dgm:pt>
    <dgm:pt modelId="{836B9D6C-C8E3-48BD-B212-238C4A53ACCE}" type="parTrans" cxnId="{D34102B9-A932-4F1C-926C-17CDE13B2C08}">
      <dgm:prSet/>
      <dgm:spPr/>
      <dgm:t>
        <a:bodyPr/>
        <a:lstStyle/>
        <a:p>
          <a:endParaRPr lang="en-US"/>
        </a:p>
      </dgm:t>
    </dgm:pt>
    <dgm:pt modelId="{6065F0B9-7254-406E-B13F-C3A9B0025CF0}" type="sibTrans" cxnId="{D34102B9-A932-4F1C-926C-17CDE13B2C08}">
      <dgm:prSet/>
      <dgm:spPr/>
      <dgm:t>
        <a:bodyPr/>
        <a:lstStyle/>
        <a:p>
          <a:endParaRPr lang="en-US"/>
        </a:p>
      </dgm:t>
    </dgm:pt>
    <dgm:pt modelId="{7A77BB0D-7748-48BE-B1DB-EA1ED8214A45}">
      <dgm:prSet custT="1"/>
      <dgm:spPr/>
      <dgm:t>
        <a:bodyPr/>
        <a:lstStyle/>
        <a:p>
          <a:pPr rtl="0"/>
          <a:r>
            <a:rPr lang="en-US" sz="1800" dirty="0"/>
            <a:t>Complies with government policies </a:t>
          </a:r>
        </a:p>
      </dgm:t>
    </dgm:pt>
    <dgm:pt modelId="{7FAF67CF-30E0-4F5B-A814-C39D8C399393}" type="parTrans" cxnId="{40667DF7-FCF0-4E2F-8AC2-2FF097CC6B3E}">
      <dgm:prSet/>
      <dgm:spPr/>
      <dgm:t>
        <a:bodyPr/>
        <a:lstStyle/>
        <a:p>
          <a:endParaRPr lang="en-US"/>
        </a:p>
      </dgm:t>
    </dgm:pt>
    <dgm:pt modelId="{C959AACC-11D5-4E05-BA2F-E86954FDEBFA}" type="sibTrans" cxnId="{40667DF7-FCF0-4E2F-8AC2-2FF097CC6B3E}">
      <dgm:prSet/>
      <dgm:spPr/>
      <dgm:t>
        <a:bodyPr/>
        <a:lstStyle/>
        <a:p>
          <a:endParaRPr lang="en-US"/>
        </a:p>
      </dgm:t>
    </dgm:pt>
    <dgm:pt modelId="{E5684A81-2FD7-4912-873D-39DE09B6D9D7}">
      <dgm:prSet custT="1"/>
      <dgm:spPr/>
      <dgm:t>
        <a:bodyPr/>
        <a:lstStyle/>
        <a:p>
          <a:pPr rtl="0"/>
          <a:r>
            <a:rPr lang="en-US" sz="1800" dirty="0"/>
            <a:t>Provides job security </a:t>
          </a:r>
        </a:p>
      </dgm:t>
    </dgm:pt>
    <dgm:pt modelId="{76EC2945-38D0-4345-9F67-9FCCB7A43DBB}" type="parTrans" cxnId="{59BD2987-D439-4C25-81BD-D38A919C62F4}">
      <dgm:prSet/>
      <dgm:spPr/>
      <dgm:t>
        <a:bodyPr/>
        <a:lstStyle/>
        <a:p>
          <a:endParaRPr lang="en-US"/>
        </a:p>
      </dgm:t>
    </dgm:pt>
    <dgm:pt modelId="{D8C16C3C-1120-4C3D-88FB-3F2E333891C0}" type="sibTrans" cxnId="{59BD2987-D439-4C25-81BD-D38A919C62F4}">
      <dgm:prSet/>
      <dgm:spPr/>
      <dgm:t>
        <a:bodyPr/>
        <a:lstStyle/>
        <a:p>
          <a:endParaRPr lang="en-US"/>
        </a:p>
      </dgm:t>
    </dgm:pt>
    <dgm:pt modelId="{51C4BDBC-5B8D-4A7B-B88E-FA1296CF6DEA}">
      <dgm:prSet custT="1"/>
      <dgm:spPr/>
      <dgm:t>
        <a:bodyPr/>
        <a:lstStyle/>
        <a:p>
          <a:pPr rtl="0"/>
          <a:r>
            <a:rPr lang="en-US" sz="1800" dirty="0"/>
            <a:t>Provides the employees with opportunities for development and is flexible to accommodate changes </a:t>
          </a:r>
        </a:p>
      </dgm:t>
    </dgm:pt>
    <dgm:pt modelId="{56BC7961-63F0-463C-91F5-2AA5852DC6B9}" type="parTrans" cxnId="{25712E59-CE88-43BF-83B6-47A95D5EECC9}">
      <dgm:prSet/>
      <dgm:spPr/>
      <dgm:t>
        <a:bodyPr/>
        <a:lstStyle/>
        <a:p>
          <a:endParaRPr lang="en-US"/>
        </a:p>
      </dgm:t>
    </dgm:pt>
    <dgm:pt modelId="{4D3C9579-BA62-4486-83F9-78AF223E0282}" type="sibTrans" cxnId="{25712E59-CE88-43BF-83B6-47A95D5EECC9}">
      <dgm:prSet/>
      <dgm:spPr/>
      <dgm:t>
        <a:bodyPr/>
        <a:lstStyle/>
        <a:p>
          <a:endParaRPr lang="en-US"/>
        </a:p>
      </dgm:t>
    </dgm:pt>
    <dgm:pt modelId="{E62938AC-B085-4CD1-8437-7C2E7182B3F1}">
      <dgm:prSet custT="1"/>
      <dgm:spPr/>
      <dgm:t>
        <a:bodyPr/>
        <a:lstStyle/>
        <a:p>
          <a:pPr rtl="0"/>
          <a:r>
            <a:rPr lang="en-US" sz="1800" dirty="0"/>
            <a:t>Ensures its employees long-term employment opportunities </a:t>
          </a:r>
        </a:p>
      </dgm:t>
    </dgm:pt>
    <dgm:pt modelId="{4D853F21-8364-4A31-AED3-53E7A43906B2}" type="parTrans" cxnId="{7AD2D8C2-1EB1-4C03-8BD6-6DD16C519B57}">
      <dgm:prSet/>
      <dgm:spPr/>
      <dgm:t>
        <a:bodyPr/>
        <a:lstStyle/>
        <a:p>
          <a:endParaRPr lang="en-US"/>
        </a:p>
      </dgm:t>
    </dgm:pt>
    <dgm:pt modelId="{003C02C5-03B1-4206-9A99-F6CA55A40E6C}" type="sibTrans" cxnId="{7AD2D8C2-1EB1-4C03-8BD6-6DD16C519B57}">
      <dgm:prSet/>
      <dgm:spPr/>
      <dgm:t>
        <a:bodyPr/>
        <a:lstStyle/>
        <a:p>
          <a:endParaRPr lang="en-US"/>
        </a:p>
      </dgm:t>
    </dgm:pt>
    <dgm:pt modelId="{01EC4320-A184-4F8F-BD93-40AC05581CF0}">
      <dgm:prSet custT="1"/>
      <dgm:spPr/>
      <dgm:t>
        <a:bodyPr/>
        <a:lstStyle/>
        <a:p>
          <a:pPr rtl="0"/>
          <a:r>
            <a:rPr lang="en-US" sz="1800" dirty="0"/>
            <a:t>Cost effective for the organization</a:t>
          </a:r>
        </a:p>
      </dgm:t>
    </dgm:pt>
    <dgm:pt modelId="{E5E14CBC-50A0-4A1E-AA08-9DD46E5F847E}" type="parTrans" cxnId="{447C643A-8811-4863-8067-5E46E600D948}">
      <dgm:prSet/>
      <dgm:spPr/>
      <dgm:t>
        <a:bodyPr/>
        <a:lstStyle/>
        <a:p>
          <a:endParaRPr lang="en-US"/>
        </a:p>
      </dgm:t>
    </dgm:pt>
    <dgm:pt modelId="{A2D2CDFD-0531-46FB-93D8-E70A65ABBF25}" type="sibTrans" cxnId="{447C643A-8811-4863-8067-5E46E600D948}">
      <dgm:prSet/>
      <dgm:spPr/>
      <dgm:t>
        <a:bodyPr/>
        <a:lstStyle/>
        <a:p>
          <a:endParaRPr lang="en-US"/>
        </a:p>
      </dgm:t>
    </dgm:pt>
    <dgm:pt modelId="{25148C78-D5D9-47D0-B6F1-597C13A499FD}" type="pres">
      <dgm:prSet presAssocID="{A061CC81-7A0A-4F12-BD91-D50778D4FCD9}" presName="compositeShape" presStyleCnt="0">
        <dgm:presLayoutVars>
          <dgm:chMax val="7"/>
          <dgm:dir/>
          <dgm:resizeHandles val="exact"/>
        </dgm:presLayoutVars>
      </dgm:prSet>
      <dgm:spPr/>
    </dgm:pt>
    <dgm:pt modelId="{52100678-8326-415A-BAF6-1B26C2E9595E}" type="pres">
      <dgm:prSet presAssocID="{7B5FF881-EAAA-4D90-A700-8A8C667A919A}" presName="circ1" presStyleLbl="vennNode1" presStyleIdx="0" presStyleCnt="6"/>
      <dgm:spPr/>
    </dgm:pt>
    <dgm:pt modelId="{B481FA2D-0E1C-4FD8-A040-AEB5FD0A23E7}" type="pres">
      <dgm:prSet presAssocID="{7B5FF881-EAAA-4D90-A700-8A8C667A919A}" presName="circ1Tx" presStyleLbl="revTx" presStyleIdx="0" presStyleCnt="0">
        <dgm:presLayoutVars>
          <dgm:chMax val="0"/>
          <dgm:chPref val="0"/>
          <dgm:bulletEnabled val="1"/>
        </dgm:presLayoutVars>
      </dgm:prSet>
      <dgm:spPr/>
    </dgm:pt>
    <dgm:pt modelId="{D0546C68-F1DA-4791-9B88-308DD36F0252}" type="pres">
      <dgm:prSet presAssocID="{7A77BB0D-7748-48BE-B1DB-EA1ED8214A45}" presName="circ2" presStyleLbl="vennNode1" presStyleIdx="1" presStyleCnt="6"/>
      <dgm:spPr/>
    </dgm:pt>
    <dgm:pt modelId="{981C65A3-EAFC-4257-8FDC-84DDE83821E1}" type="pres">
      <dgm:prSet presAssocID="{7A77BB0D-7748-48BE-B1DB-EA1ED8214A45}" presName="circ2Tx" presStyleLbl="revTx" presStyleIdx="0" presStyleCnt="0" custScaleX="130056" custScaleY="65546">
        <dgm:presLayoutVars>
          <dgm:chMax val="0"/>
          <dgm:chPref val="0"/>
          <dgm:bulletEnabled val="1"/>
        </dgm:presLayoutVars>
      </dgm:prSet>
      <dgm:spPr/>
    </dgm:pt>
    <dgm:pt modelId="{C92686C2-D01D-4C82-8C69-31029222E678}" type="pres">
      <dgm:prSet presAssocID="{E5684A81-2FD7-4912-873D-39DE09B6D9D7}" presName="circ3" presStyleLbl="vennNode1" presStyleIdx="2" presStyleCnt="6"/>
      <dgm:spPr/>
    </dgm:pt>
    <dgm:pt modelId="{53C53A49-AB00-431B-9AE7-444ED9F94CDF}" type="pres">
      <dgm:prSet presAssocID="{E5684A81-2FD7-4912-873D-39DE09B6D9D7}" presName="circ3Tx" presStyleLbl="revTx" presStyleIdx="0" presStyleCnt="0" custScaleY="33576">
        <dgm:presLayoutVars>
          <dgm:chMax val="0"/>
          <dgm:chPref val="0"/>
          <dgm:bulletEnabled val="1"/>
        </dgm:presLayoutVars>
      </dgm:prSet>
      <dgm:spPr/>
    </dgm:pt>
    <dgm:pt modelId="{E0D9E811-F849-4A06-8821-9741DF91A3C2}" type="pres">
      <dgm:prSet presAssocID="{51C4BDBC-5B8D-4A7B-B88E-FA1296CF6DEA}" presName="circ4" presStyleLbl="vennNode1" presStyleIdx="3" presStyleCnt="6"/>
      <dgm:spPr/>
    </dgm:pt>
    <dgm:pt modelId="{A0267F83-A9BF-460A-A8E0-8B0739D81B45}" type="pres">
      <dgm:prSet presAssocID="{51C4BDBC-5B8D-4A7B-B88E-FA1296CF6DEA}" presName="circ4Tx" presStyleLbl="revTx" presStyleIdx="0" presStyleCnt="0" custScaleX="156338">
        <dgm:presLayoutVars>
          <dgm:chMax val="0"/>
          <dgm:chPref val="0"/>
          <dgm:bulletEnabled val="1"/>
        </dgm:presLayoutVars>
      </dgm:prSet>
      <dgm:spPr/>
    </dgm:pt>
    <dgm:pt modelId="{8CB5DD1F-7331-4189-B4E8-97ED27D3B215}" type="pres">
      <dgm:prSet presAssocID="{E62938AC-B085-4CD1-8437-7C2E7182B3F1}" presName="circ5" presStyleLbl="vennNode1" presStyleIdx="4" presStyleCnt="6"/>
      <dgm:spPr/>
    </dgm:pt>
    <dgm:pt modelId="{99995F52-C469-4976-B4FD-0A57567C7F63}" type="pres">
      <dgm:prSet presAssocID="{E62938AC-B085-4CD1-8437-7C2E7182B3F1}" presName="circ5Tx" presStyleLbl="revTx" presStyleIdx="0" presStyleCnt="0" custScaleX="132532" custScaleY="63858">
        <dgm:presLayoutVars>
          <dgm:chMax val="0"/>
          <dgm:chPref val="0"/>
          <dgm:bulletEnabled val="1"/>
        </dgm:presLayoutVars>
      </dgm:prSet>
      <dgm:spPr/>
    </dgm:pt>
    <dgm:pt modelId="{56149BB3-BF2C-4E84-A5E9-E1B529F264B4}" type="pres">
      <dgm:prSet presAssocID="{01EC4320-A184-4F8F-BD93-40AC05581CF0}" presName="circ6" presStyleLbl="vennNode1" presStyleIdx="5" presStyleCnt="6"/>
      <dgm:spPr/>
    </dgm:pt>
    <dgm:pt modelId="{9B2E723A-4A53-4087-95C5-88DF44BF3893}" type="pres">
      <dgm:prSet presAssocID="{01EC4320-A184-4F8F-BD93-40AC05581CF0}" presName="circ6Tx" presStyleLbl="revTx" presStyleIdx="0" presStyleCnt="0" custScaleX="103303" custScaleY="48154">
        <dgm:presLayoutVars>
          <dgm:chMax val="0"/>
          <dgm:chPref val="0"/>
          <dgm:bulletEnabled val="1"/>
        </dgm:presLayoutVars>
      </dgm:prSet>
      <dgm:spPr/>
    </dgm:pt>
  </dgm:ptLst>
  <dgm:cxnLst>
    <dgm:cxn modelId="{33889922-7265-42A1-BF70-AB81CAFEA610}" type="presOf" srcId="{E62938AC-B085-4CD1-8437-7C2E7182B3F1}" destId="{99995F52-C469-4976-B4FD-0A57567C7F63}" srcOrd="0" destOrd="0" presId="urn:microsoft.com/office/officeart/2005/8/layout/venn1"/>
    <dgm:cxn modelId="{D8BB292D-02A2-441E-8F70-63B6154D30FA}" type="presOf" srcId="{E5684A81-2FD7-4912-873D-39DE09B6D9D7}" destId="{53C53A49-AB00-431B-9AE7-444ED9F94CDF}" srcOrd="0" destOrd="0" presId="urn:microsoft.com/office/officeart/2005/8/layout/venn1"/>
    <dgm:cxn modelId="{447C643A-8811-4863-8067-5E46E600D948}" srcId="{A061CC81-7A0A-4F12-BD91-D50778D4FCD9}" destId="{01EC4320-A184-4F8F-BD93-40AC05581CF0}" srcOrd="5" destOrd="0" parTransId="{E5E14CBC-50A0-4A1E-AA08-9DD46E5F847E}" sibTransId="{A2D2CDFD-0531-46FB-93D8-E70A65ABBF25}"/>
    <dgm:cxn modelId="{8D7C7A66-C4AC-4938-B0E5-86A4EE06CC9B}" type="presOf" srcId="{01EC4320-A184-4F8F-BD93-40AC05581CF0}" destId="{9B2E723A-4A53-4087-95C5-88DF44BF3893}" srcOrd="0" destOrd="0" presId="urn:microsoft.com/office/officeart/2005/8/layout/venn1"/>
    <dgm:cxn modelId="{E6FC6A6D-4FE6-4E29-BA17-E9DEE7E5C9AD}" type="presOf" srcId="{A061CC81-7A0A-4F12-BD91-D50778D4FCD9}" destId="{25148C78-D5D9-47D0-B6F1-597C13A499FD}" srcOrd="0" destOrd="0" presId="urn:microsoft.com/office/officeart/2005/8/layout/venn1"/>
    <dgm:cxn modelId="{25712E59-CE88-43BF-83B6-47A95D5EECC9}" srcId="{A061CC81-7A0A-4F12-BD91-D50778D4FCD9}" destId="{51C4BDBC-5B8D-4A7B-B88E-FA1296CF6DEA}" srcOrd="3" destOrd="0" parTransId="{56BC7961-63F0-463C-91F5-2AA5852DC6B9}" sibTransId="{4D3C9579-BA62-4486-83F9-78AF223E0282}"/>
    <dgm:cxn modelId="{79B1BF84-CED8-4B80-8B49-EB83CA08E5A5}" type="presOf" srcId="{7B5FF881-EAAA-4D90-A700-8A8C667A919A}" destId="{B481FA2D-0E1C-4FD8-A040-AEB5FD0A23E7}" srcOrd="0" destOrd="0" presId="urn:microsoft.com/office/officeart/2005/8/layout/venn1"/>
    <dgm:cxn modelId="{59BD2987-D439-4C25-81BD-D38A919C62F4}" srcId="{A061CC81-7A0A-4F12-BD91-D50778D4FCD9}" destId="{E5684A81-2FD7-4912-873D-39DE09B6D9D7}" srcOrd="2" destOrd="0" parTransId="{76EC2945-38D0-4345-9F67-9FCCB7A43DBB}" sibTransId="{D8C16C3C-1120-4C3D-88FB-3F2E333891C0}"/>
    <dgm:cxn modelId="{D34102B9-A932-4F1C-926C-17CDE13B2C08}" srcId="{A061CC81-7A0A-4F12-BD91-D50778D4FCD9}" destId="{7B5FF881-EAAA-4D90-A700-8A8C667A919A}" srcOrd="0" destOrd="0" parTransId="{836B9D6C-C8E3-48BD-B212-238C4A53ACCE}" sibTransId="{6065F0B9-7254-406E-B13F-C3A9B0025CF0}"/>
    <dgm:cxn modelId="{7AD2D8C2-1EB1-4C03-8BD6-6DD16C519B57}" srcId="{A061CC81-7A0A-4F12-BD91-D50778D4FCD9}" destId="{E62938AC-B085-4CD1-8437-7C2E7182B3F1}" srcOrd="4" destOrd="0" parTransId="{4D853F21-8364-4A31-AED3-53E7A43906B2}" sibTransId="{003C02C5-03B1-4206-9A99-F6CA55A40E6C}"/>
    <dgm:cxn modelId="{4FD56CCC-1722-40FD-8219-F2035EEF4959}" type="presOf" srcId="{7A77BB0D-7748-48BE-B1DB-EA1ED8214A45}" destId="{981C65A3-EAFC-4257-8FDC-84DDE83821E1}" srcOrd="0" destOrd="0" presId="urn:microsoft.com/office/officeart/2005/8/layout/venn1"/>
    <dgm:cxn modelId="{40667DF7-FCF0-4E2F-8AC2-2FF097CC6B3E}" srcId="{A061CC81-7A0A-4F12-BD91-D50778D4FCD9}" destId="{7A77BB0D-7748-48BE-B1DB-EA1ED8214A45}" srcOrd="1" destOrd="0" parTransId="{7FAF67CF-30E0-4F5B-A814-C39D8C399393}" sibTransId="{C959AACC-11D5-4E05-BA2F-E86954FDEBFA}"/>
    <dgm:cxn modelId="{6C5FFFF9-9B90-4A95-BF23-E35C41EEBAEE}" type="presOf" srcId="{51C4BDBC-5B8D-4A7B-B88E-FA1296CF6DEA}" destId="{A0267F83-A9BF-460A-A8E0-8B0739D81B45}" srcOrd="0" destOrd="0" presId="urn:microsoft.com/office/officeart/2005/8/layout/venn1"/>
    <dgm:cxn modelId="{9B81DA85-F1F0-4BEF-80D9-0C054EC71367}" type="presParOf" srcId="{25148C78-D5D9-47D0-B6F1-597C13A499FD}" destId="{52100678-8326-415A-BAF6-1B26C2E9595E}" srcOrd="0" destOrd="0" presId="urn:microsoft.com/office/officeart/2005/8/layout/venn1"/>
    <dgm:cxn modelId="{9CE28CC3-E7B6-42DD-BFEE-1860BA5694F1}" type="presParOf" srcId="{25148C78-D5D9-47D0-B6F1-597C13A499FD}" destId="{B481FA2D-0E1C-4FD8-A040-AEB5FD0A23E7}" srcOrd="1" destOrd="0" presId="urn:microsoft.com/office/officeart/2005/8/layout/venn1"/>
    <dgm:cxn modelId="{2A1427F5-7AE1-4901-B1BA-CF75946DF322}" type="presParOf" srcId="{25148C78-D5D9-47D0-B6F1-597C13A499FD}" destId="{D0546C68-F1DA-4791-9B88-308DD36F0252}" srcOrd="2" destOrd="0" presId="urn:microsoft.com/office/officeart/2005/8/layout/venn1"/>
    <dgm:cxn modelId="{7E9EF2F9-AB4E-46A7-8663-4967E2FA7287}" type="presParOf" srcId="{25148C78-D5D9-47D0-B6F1-597C13A499FD}" destId="{981C65A3-EAFC-4257-8FDC-84DDE83821E1}" srcOrd="3" destOrd="0" presId="urn:microsoft.com/office/officeart/2005/8/layout/venn1"/>
    <dgm:cxn modelId="{8D472F7D-4A5C-4001-B994-BA77DC5B53BA}" type="presParOf" srcId="{25148C78-D5D9-47D0-B6F1-597C13A499FD}" destId="{C92686C2-D01D-4C82-8C69-31029222E678}" srcOrd="4" destOrd="0" presId="urn:microsoft.com/office/officeart/2005/8/layout/venn1"/>
    <dgm:cxn modelId="{A2B85165-F4AA-4E47-AF0E-45733558B27E}" type="presParOf" srcId="{25148C78-D5D9-47D0-B6F1-597C13A499FD}" destId="{53C53A49-AB00-431B-9AE7-444ED9F94CDF}" srcOrd="5" destOrd="0" presId="urn:microsoft.com/office/officeart/2005/8/layout/venn1"/>
    <dgm:cxn modelId="{53820B27-971D-48C5-93F9-E7F115AC7A5E}" type="presParOf" srcId="{25148C78-D5D9-47D0-B6F1-597C13A499FD}" destId="{E0D9E811-F849-4A06-8821-9741DF91A3C2}" srcOrd="6" destOrd="0" presId="urn:microsoft.com/office/officeart/2005/8/layout/venn1"/>
    <dgm:cxn modelId="{FFCE6151-6D10-4BF4-9B5D-833BD0C2359A}" type="presParOf" srcId="{25148C78-D5D9-47D0-B6F1-597C13A499FD}" destId="{A0267F83-A9BF-460A-A8E0-8B0739D81B45}" srcOrd="7" destOrd="0" presId="urn:microsoft.com/office/officeart/2005/8/layout/venn1"/>
    <dgm:cxn modelId="{8D21775E-D49F-4481-AC45-C52AC329AA97}" type="presParOf" srcId="{25148C78-D5D9-47D0-B6F1-597C13A499FD}" destId="{8CB5DD1F-7331-4189-B4E8-97ED27D3B215}" srcOrd="8" destOrd="0" presId="urn:microsoft.com/office/officeart/2005/8/layout/venn1"/>
    <dgm:cxn modelId="{54625058-3D66-4767-947B-2C2F0E816F87}" type="presParOf" srcId="{25148C78-D5D9-47D0-B6F1-597C13A499FD}" destId="{99995F52-C469-4976-B4FD-0A57567C7F63}" srcOrd="9" destOrd="0" presId="urn:microsoft.com/office/officeart/2005/8/layout/venn1"/>
    <dgm:cxn modelId="{16246049-E571-4767-8E0A-71B1365895BA}" type="presParOf" srcId="{25148C78-D5D9-47D0-B6F1-597C13A499FD}" destId="{56149BB3-BF2C-4E84-A5E9-E1B529F264B4}" srcOrd="10" destOrd="0" presId="urn:microsoft.com/office/officeart/2005/8/layout/venn1"/>
    <dgm:cxn modelId="{DF856C11-E7F7-44EB-8B65-03E0F12CED05}" type="presParOf" srcId="{25148C78-D5D9-47D0-B6F1-597C13A499FD}" destId="{9B2E723A-4A53-4087-95C5-88DF44BF3893}" srcOrd="11"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7BAB34-20C0-4B5D-B3E3-35DE3F1F851E}"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B4AA7443-AB95-41E0-95F6-620FB0C211ED}">
      <dgm:prSet/>
      <dgm:spPr/>
      <dgm:t>
        <a:bodyPr/>
        <a:lstStyle/>
        <a:p>
          <a:pPr rtl="0"/>
          <a:r>
            <a:rPr lang="en-US" b="1"/>
            <a:t>INTERNAL FACTORS</a:t>
          </a:r>
          <a:endParaRPr lang="en-US"/>
        </a:p>
      </dgm:t>
    </dgm:pt>
    <dgm:pt modelId="{EB81635D-4AF0-4CE6-B9FD-1264ACD3C840}" type="parTrans" cxnId="{E40CABCF-C972-4D36-B285-8BE7E69BA128}">
      <dgm:prSet/>
      <dgm:spPr/>
      <dgm:t>
        <a:bodyPr/>
        <a:lstStyle/>
        <a:p>
          <a:endParaRPr lang="en-US"/>
        </a:p>
      </dgm:t>
    </dgm:pt>
    <dgm:pt modelId="{8C6A4CC6-F5A1-4710-8F5D-C825A995F68C}" type="sibTrans" cxnId="{E40CABCF-C972-4D36-B285-8BE7E69BA128}">
      <dgm:prSet/>
      <dgm:spPr/>
      <dgm:t>
        <a:bodyPr/>
        <a:lstStyle/>
        <a:p>
          <a:endParaRPr lang="en-US"/>
        </a:p>
      </dgm:t>
    </dgm:pt>
    <dgm:pt modelId="{AC671753-9FCD-4B7F-A91E-90C79FEF2652}">
      <dgm:prSet/>
      <dgm:spPr/>
      <dgm:t>
        <a:bodyPr/>
        <a:lstStyle/>
        <a:p>
          <a:pPr rtl="0"/>
          <a:r>
            <a:rPr lang="en-US" dirty="0"/>
            <a:t>Recruitment Policy of the Organization </a:t>
          </a:r>
        </a:p>
      </dgm:t>
    </dgm:pt>
    <dgm:pt modelId="{762596DE-722C-4A1E-A54B-5B6AB52F775D}" type="parTrans" cxnId="{0B7276F5-7C27-4167-A94D-99A9978FE1EC}">
      <dgm:prSet/>
      <dgm:spPr/>
      <dgm:t>
        <a:bodyPr/>
        <a:lstStyle/>
        <a:p>
          <a:endParaRPr lang="en-US"/>
        </a:p>
      </dgm:t>
    </dgm:pt>
    <dgm:pt modelId="{C14993A2-C6ED-4CB6-8037-923350111C3E}" type="sibTrans" cxnId="{0B7276F5-7C27-4167-A94D-99A9978FE1EC}">
      <dgm:prSet/>
      <dgm:spPr/>
      <dgm:t>
        <a:bodyPr/>
        <a:lstStyle/>
        <a:p>
          <a:endParaRPr lang="en-US"/>
        </a:p>
      </dgm:t>
    </dgm:pt>
    <dgm:pt modelId="{92230D1B-4843-4CEC-AABD-970B0FBD9AEE}">
      <dgm:prSet/>
      <dgm:spPr/>
      <dgm:t>
        <a:bodyPr/>
        <a:lstStyle/>
        <a:p>
          <a:pPr rtl="0"/>
          <a:r>
            <a:rPr lang="en-US" dirty="0"/>
            <a:t>Size of the organization &amp; the Number of Employees  </a:t>
          </a:r>
        </a:p>
      </dgm:t>
    </dgm:pt>
    <dgm:pt modelId="{39CDEE42-7C52-47BB-97BE-F31BF78A1D29}" type="parTrans" cxnId="{B3D003D7-12BD-4FA4-AD49-188FD9B366FC}">
      <dgm:prSet/>
      <dgm:spPr/>
      <dgm:t>
        <a:bodyPr/>
        <a:lstStyle/>
        <a:p>
          <a:endParaRPr lang="en-US"/>
        </a:p>
      </dgm:t>
    </dgm:pt>
    <dgm:pt modelId="{842CAE2C-AF9A-4AFE-B159-C2A14836F5D2}" type="sibTrans" cxnId="{B3D003D7-12BD-4FA4-AD49-188FD9B366FC}">
      <dgm:prSet/>
      <dgm:spPr/>
      <dgm:t>
        <a:bodyPr/>
        <a:lstStyle/>
        <a:p>
          <a:endParaRPr lang="en-US"/>
        </a:p>
      </dgm:t>
    </dgm:pt>
    <dgm:pt modelId="{3C90E38E-52DB-4AC9-ACC9-CDB482749941}">
      <dgm:prSet/>
      <dgm:spPr/>
      <dgm:t>
        <a:bodyPr/>
        <a:lstStyle/>
        <a:p>
          <a:pPr rtl="0"/>
          <a:r>
            <a:rPr lang="en-US" dirty="0"/>
            <a:t>Cost Involved in Recruitment </a:t>
          </a:r>
        </a:p>
      </dgm:t>
    </dgm:pt>
    <dgm:pt modelId="{7773D933-75B5-4E32-B25B-E9403F8AF1AF}" type="parTrans" cxnId="{31C98A92-A9E9-4111-83C7-D32ABC0C362D}">
      <dgm:prSet/>
      <dgm:spPr/>
      <dgm:t>
        <a:bodyPr/>
        <a:lstStyle/>
        <a:p>
          <a:endParaRPr lang="en-US"/>
        </a:p>
      </dgm:t>
    </dgm:pt>
    <dgm:pt modelId="{62760AB8-953A-484E-AAD7-B34AE44225C0}" type="sibTrans" cxnId="{31C98A92-A9E9-4111-83C7-D32ABC0C362D}">
      <dgm:prSet/>
      <dgm:spPr/>
      <dgm:t>
        <a:bodyPr/>
        <a:lstStyle/>
        <a:p>
          <a:endParaRPr lang="en-US"/>
        </a:p>
      </dgm:t>
    </dgm:pt>
    <dgm:pt modelId="{C4C2F1D0-77AA-4DB4-BDBB-C5F8F815B83A}">
      <dgm:prSet/>
      <dgm:spPr/>
      <dgm:t>
        <a:bodyPr/>
        <a:lstStyle/>
        <a:p>
          <a:pPr rtl="0"/>
          <a:r>
            <a:rPr lang="en-US" dirty="0"/>
            <a:t>Growth &amp; Expansion Plans of the Organization</a:t>
          </a:r>
        </a:p>
      </dgm:t>
    </dgm:pt>
    <dgm:pt modelId="{44304D6A-03A2-49CA-8DAE-F49AA7D0B69D}" type="parTrans" cxnId="{31358900-9680-4ED4-8516-2FCBF95419D1}">
      <dgm:prSet/>
      <dgm:spPr/>
      <dgm:t>
        <a:bodyPr/>
        <a:lstStyle/>
        <a:p>
          <a:endParaRPr lang="en-US"/>
        </a:p>
      </dgm:t>
    </dgm:pt>
    <dgm:pt modelId="{847DBD9E-0EBB-4A47-B644-8C211A9EAB2A}" type="sibTrans" cxnId="{31358900-9680-4ED4-8516-2FCBF95419D1}">
      <dgm:prSet/>
      <dgm:spPr/>
      <dgm:t>
        <a:bodyPr/>
        <a:lstStyle/>
        <a:p>
          <a:endParaRPr lang="en-US"/>
        </a:p>
      </dgm:t>
    </dgm:pt>
    <dgm:pt modelId="{5F6346BB-45BA-4A8F-9A97-B7BCEAF34B23}">
      <dgm:prSet/>
      <dgm:spPr/>
      <dgm:t>
        <a:bodyPr/>
        <a:lstStyle/>
        <a:p>
          <a:pPr rtl="0"/>
          <a:r>
            <a:rPr lang="en-US" b="1"/>
            <a:t>EXTERNAL FACTORS</a:t>
          </a:r>
          <a:endParaRPr lang="en-US"/>
        </a:p>
      </dgm:t>
    </dgm:pt>
    <dgm:pt modelId="{A2F090F2-783F-4A8B-9EB2-5C15016A7C6E}" type="parTrans" cxnId="{A514B8F4-90AC-4996-8B4D-03526E8D9EAA}">
      <dgm:prSet/>
      <dgm:spPr/>
      <dgm:t>
        <a:bodyPr/>
        <a:lstStyle/>
        <a:p>
          <a:endParaRPr lang="en-US"/>
        </a:p>
      </dgm:t>
    </dgm:pt>
    <dgm:pt modelId="{56FBA4C4-5AB7-4F3B-9627-7A9EB3C3195C}" type="sibTrans" cxnId="{A514B8F4-90AC-4996-8B4D-03526E8D9EAA}">
      <dgm:prSet/>
      <dgm:spPr/>
      <dgm:t>
        <a:bodyPr/>
        <a:lstStyle/>
        <a:p>
          <a:endParaRPr lang="en-US"/>
        </a:p>
      </dgm:t>
    </dgm:pt>
    <dgm:pt modelId="{29920C79-9547-4760-908E-2D6D8D38D1D7}">
      <dgm:prSet/>
      <dgm:spPr/>
      <dgm:t>
        <a:bodyPr/>
        <a:lstStyle/>
        <a:p>
          <a:pPr rtl="0"/>
          <a:r>
            <a:rPr lang="en-US"/>
            <a:t>Supply &amp; Demand of Specific Skills in the Market </a:t>
          </a:r>
        </a:p>
      </dgm:t>
    </dgm:pt>
    <dgm:pt modelId="{74FBFD09-80FC-4B76-B09A-24C132CC98E4}" type="parTrans" cxnId="{31B87B1D-2B96-4F77-84E7-FA002B7359F8}">
      <dgm:prSet/>
      <dgm:spPr/>
      <dgm:t>
        <a:bodyPr/>
        <a:lstStyle/>
        <a:p>
          <a:endParaRPr lang="en-US"/>
        </a:p>
      </dgm:t>
    </dgm:pt>
    <dgm:pt modelId="{0D872A82-42B7-44D3-A4F7-0C9F071F2817}" type="sibTrans" cxnId="{31B87B1D-2B96-4F77-84E7-FA002B7359F8}">
      <dgm:prSet/>
      <dgm:spPr/>
      <dgm:t>
        <a:bodyPr/>
        <a:lstStyle/>
        <a:p>
          <a:endParaRPr lang="en-US"/>
        </a:p>
      </dgm:t>
    </dgm:pt>
    <dgm:pt modelId="{1128DFFC-6930-4A4E-9425-3219EFEB57CF}">
      <dgm:prSet/>
      <dgm:spPr/>
      <dgm:t>
        <a:bodyPr/>
        <a:lstStyle/>
        <a:p>
          <a:pPr rtl="0"/>
          <a:r>
            <a:rPr lang="en-US" dirty="0"/>
            <a:t>Political &amp; Legal considerations such as Reservations</a:t>
          </a:r>
        </a:p>
      </dgm:t>
    </dgm:pt>
    <dgm:pt modelId="{F1465919-9FBA-49B6-97AA-39B365FD054A}" type="parTrans" cxnId="{BF8F9EB9-A2C5-401D-8E8A-DD2D613551BA}">
      <dgm:prSet/>
      <dgm:spPr/>
      <dgm:t>
        <a:bodyPr/>
        <a:lstStyle/>
        <a:p>
          <a:endParaRPr lang="en-US"/>
        </a:p>
      </dgm:t>
    </dgm:pt>
    <dgm:pt modelId="{DAF62BB5-7029-4475-99AE-7413779A171C}" type="sibTrans" cxnId="{BF8F9EB9-A2C5-401D-8E8A-DD2D613551BA}">
      <dgm:prSet/>
      <dgm:spPr/>
      <dgm:t>
        <a:bodyPr/>
        <a:lstStyle/>
        <a:p>
          <a:endParaRPr lang="en-US"/>
        </a:p>
      </dgm:t>
    </dgm:pt>
    <dgm:pt modelId="{A0C2725C-678B-4DC0-9E37-1910F7CDF27C}">
      <dgm:prSet/>
      <dgm:spPr/>
      <dgm:t>
        <a:bodyPr/>
        <a:lstStyle/>
        <a:p>
          <a:pPr rtl="0"/>
          <a:r>
            <a:rPr lang="en-US" dirty="0"/>
            <a:t>Company’s Perception by the Job Seekers</a:t>
          </a:r>
        </a:p>
      </dgm:t>
    </dgm:pt>
    <dgm:pt modelId="{5214B3E3-25F2-4A4A-AC3E-DCE822832638}" type="parTrans" cxnId="{CB5160EF-17DD-445D-9B17-A59A09894B6E}">
      <dgm:prSet/>
      <dgm:spPr/>
      <dgm:t>
        <a:bodyPr/>
        <a:lstStyle/>
        <a:p>
          <a:endParaRPr lang="en-US"/>
        </a:p>
      </dgm:t>
    </dgm:pt>
    <dgm:pt modelId="{4CC054E8-3E13-4F65-BC0C-C3C3C2FFB264}" type="sibTrans" cxnId="{CB5160EF-17DD-445D-9B17-A59A09894B6E}">
      <dgm:prSet/>
      <dgm:spPr/>
      <dgm:t>
        <a:bodyPr/>
        <a:lstStyle/>
        <a:p>
          <a:endParaRPr lang="en-US"/>
        </a:p>
      </dgm:t>
    </dgm:pt>
    <dgm:pt modelId="{B130CD28-5077-4BCF-BB38-D4343F9C45DC}" type="pres">
      <dgm:prSet presAssocID="{017BAB34-20C0-4B5D-B3E3-35DE3F1F851E}" presName="Name0" presStyleCnt="0">
        <dgm:presLayoutVars>
          <dgm:dir/>
          <dgm:animLvl val="lvl"/>
          <dgm:resizeHandles val="exact"/>
        </dgm:presLayoutVars>
      </dgm:prSet>
      <dgm:spPr/>
    </dgm:pt>
    <dgm:pt modelId="{31AC3550-1231-456B-9A35-C1DF7F54D087}" type="pres">
      <dgm:prSet presAssocID="{B4AA7443-AB95-41E0-95F6-620FB0C211ED}" presName="composite" presStyleCnt="0"/>
      <dgm:spPr/>
    </dgm:pt>
    <dgm:pt modelId="{CF4E0A59-D6F2-4347-8BF2-5CAB48AF4F30}" type="pres">
      <dgm:prSet presAssocID="{B4AA7443-AB95-41E0-95F6-620FB0C211ED}" presName="parTx" presStyleLbl="alignNode1" presStyleIdx="0" presStyleCnt="2" custLinFactNeighborX="-1" custLinFactNeighborY="1042">
        <dgm:presLayoutVars>
          <dgm:chMax val="0"/>
          <dgm:chPref val="0"/>
          <dgm:bulletEnabled val="1"/>
        </dgm:presLayoutVars>
      </dgm:prSet>
      <dgm:spPr/>
    </dgm:pt>
    <dgm:pt modelId="{5F3FFD17-68FD-4BB3-8831-13EF198A7D69}" type="pres">
      <dgm:prSet presAssocID="{B4AA7443-AB95-41E0-95F6-620FB0C211ED}" presName="desTx" presStyleLbl="alignAccFollowNode1" presStyleIdx="0" presStyleCnt="2">
        <dgm:presLayoutVars>
          <dgm:bulletEnabled val="1"/>
        </dgm:presLayoutVars>
      </dgm:prSet>
      <dgm:spPr/>
    </dgm:pt>
    <dgm:pt modelId="{7661EAF7-DC75-46D3-A7B2-4B2F12FCC29F}" type="pres">
      <dgm:prSet presAssocID="{8C6A4CC6-F5A1-4710-8F5D-C825A995F68C}" presName="space" presStyleCnt="0"/>
      <dgm:spPr/>
    </dgm:pt>
    <dgm:pt modelId="{C521CACA-18E1-48B1-8C2E-8C55EDCEDF1D}" type="pres">
      <dgm:prSet presAssocID="{5F6346BB-45BA-4A8F-9A97-B7BCEAF34B23}" presName="composite" presStyleCnt="0"/>
      <dgm:spPr/>
    </dgm:pt>
    <dgm:pt modelId="{DA71269F-0A53-4F07-856D-CFD06F8BBD4C}" type="pres">
      <dgm:prSet presAssocID="{5F6346BB-45BA-4A8F-9A97-B7BCEAF34B23}" presName="parTx" presStyleLbl="alignNode1" presStyleIdx="1" presStyleCnt="2">
        <dgm:presLayoutVars>
          <dgm:chMax val="0"/>
          <dgm:chPref val="0"/>
          <dgm:bulletEnabled val="1"/>
        </dgm:presLayoutVars>
      </dgm:prSet>
      <dgm:spPr/>
    </dgm:pt>
    <dgm:pt modelId="{AE66019F-9CBA-4859-918A-B76CF0D55C89}" type="pres">
      <dgm:prSet presAssocID="{5F6346BB-45BA-4A8F-9A97-B7BCEAF34B23}" presName="desTx" presStyleLbl="alignAccFollowNode1" presStyleIdx="1" presStyleCnt="2">
        <dgm:presLayoutVars>
          <dgm:bulletEnabled val="1"/>
        </dgm:presLayoutVars>
      </dgm:prSet>
      <dgm:spPr/>
    </dgm:pt>
  </dgm:ptLst>
  <dgm:cxnLst>
    <dgm:cxn modelId="{31358900-9680-4ED4-8516-2FCBF95419D1}" srcId="{B4AA7443-AB95-41E0-95F6-620FB0C211ED}" destId="{C4C2F1D0-77AA-4DB4-BDBB-C5F8F815B83A}" srcOrd="3" destOrd="0" parTransId="{44304D6A-03A2-49CA-8DAE-F49AA7D0B69D}" sibTransId="{847DBD9E-0EBB-4A47-B644-8C211A9EAB2A}"/>
    <dgm:cxn modelId="{1DDCF510-68C8-4C12-AA26-D9409B600DEC}" type="presOf" srcId="{92230D1B-4843-4CEC-AABD-970B0FBD9AEE}" destId="{5F3FFD17-68FD-4BB3-8831-13EF198A7D69}" srcOrd="0" destOrd="1" presId="urn:microsoft.com/office/officeart/2005/8/layout/hList1"/>
    <dgm:cxn modelId="{31B87B1D-2B96-4F77-84E7-FA002B7359F8}" srcId="{5F6346BB-45BA-4A8F-9A97-B7BCEAF34B23}" destId="{29920C79-9547-4760-908E-2D6D8D38D1D7}" srcOrd="0" destOrd="0" parTransId="{74FBFD09-80FC-4B76-B09A-24C132CC98E4}" sibTransId="{0D872A82-42B7-44D3-A4F7-0C9F071F2817}"/>
    <dgm:cxn modelId="{23D67926-CDD6-4B14-9A12-28B82BC2AF33}" type="presOf" srcId="{A0C2725C-678B-4DC0-9E37-1910F7CDF27C}" destId="{AE66019F-9CBA-4859-918A-B76CF0D55C89}" srcOrd="0" destOrd="2" presId="urn:microsoft.com/office/officeart/2005/8/layout/hList1"/>
    <dgm:cxn modelId="{1A836431-4F75-400B-A8B2-FD17A49B67D5}" type="presOf" srcId="{AC671753-9FCD-4B7F-A91E-90C79FEF2652}" destId="{5F3FFD17-68FD-4BB3-8831-13EF198A7D69}" srcOrd="0" destOrd="0" presId="urn:microsoft.com/office/officeart/2005/8/layout/hList1"/>
    <dgm:cxn modelId="{7D649031-A6A7-4E97-84BC-FFA3283EA658}" type="presOf" srcId="{3C90E38E-52DB-4AC9-ACC9-CDB482749941}" destId="{5F3FFD17-68FD-4BB3-8831-13EF198A7D69}" srcOrd="0" destOrd="2" presId="urn:microsoft.com/office/officeart/2005/8/layout/hList1"/>
    <dgm:cxn modelId="{69F2F965-C75B-4183-AFD5-9E53D8DE8AEB}" type="presOf" srcId="{5F6346BB-45BA-4A8F-9A97-B7BCEAF34B23}" destId="{DA71269F-0A53-4F07-856D-CFD06F8BBD4C}" srcOrd="0" destOrd="0" presId="urn:microsoft.com/office/officeart/2005/8/layout/hList1"/>
    <dgm:cxn modelId="{D9E0E14E-BD51-4CB4-9E70-A4B5A5A69EFD}" type="presOf" srcId="{1128DFFC-6930-4A4E-9425-3219EFEB57CF}" destId="{AE66019F-9CBA-4859-918A-B76CF0D55C89}" srcOrd="0" destOrd="1" presId="urn:microsoft.com/office/officeart/2005/8/layout/hList1"/>
    <dgm:cxn modelId="{6EBD9883-1EAB-4D6F-B5C6-25529A8298F1}" type="presOf" srcId="{C4C2F1D0-77AA-4DB4-BDBB-C5F8F815B83A}" destId="{5F3FFD17-68FD-4BB3-8831-13EF198A7D69}" srcOrd="0" destOrd="3" presId="urn:microsoft.com/office/officeart/2005/8/layout/hList1"/>
    <dgm:cxn modelId="{A75C2184-2488-40BA-ACFC-D48EA19909F4}" type="presOf" srcId="{B4AA7443-AB95-41E0-95F6-620FB0C211ED}" destId="{CF4E0A59-D6F2-4347-8BF2-5CAB48AF4F30}" srcOrd="0" destOrd="0" presId="urn:microsoft.com/office/officeart/2005/8/layout/hList1"/>
    <dgm:cxn modelId="{31C98A92-A9E9-4111-83C7-D32ABC0C362D}" srcId="{B4AA7443-AB95-41E0-95F6-620FB0C211ED}" destId="{3C90E38E-52DB-4AC9-ACC9-CDB482749941}" srcOrd="2" destOrd="0" parTransId="{7773D933-75B5-4E32-B25B-E9403F8AF1AF}" sibTransId="{62760AB8-953A-484E-AAD7-B34AE44225C0}"/>
    <dgm:cxn modelId="{5DC68FB3-617F-4094-8052-ADC5BDAAF88C}" type="presOf" srcId="{29920C79-9547-4760-908E-2D6D8D38D1D7}" destId="{AE66019F-9CBA-4859-918A-B76CF0D55C89}" srcOrd="0" destOrd="0" presId="urn:microsoft.com/office/officeart/2005/8/layout/hList1"/>
    <dgm:cxn modelId="{BF8F9EB9-A2C5-401D-8E8A-DD2D613551BA}" srcId="{5F6346BB-45BA-4A8F-9A97-B7BCEAF34B23}" destId="{1128DFFC-6930-4A4E-9425-3219EFEB57CF}" srcOrd="1" destOrd="0" parTransId="{F1465919-9FBA-49B6-97AA-39B365FD054A}" sibTransId="{DAF62BB5-7029-4475-99AE-7413779A171C}"/>
    <dgm:cxn modelId="{8FEEFDC2-3302-44F0-BFCF-539E2834D720}" type="presOf" srcId="{017BAB34-20C0-4B5D-B3E3-35DE3F1F851E}" destId="{B130CD28-5077-4BCF-BB38-D4343F9C45DC}" srcOrd="0" destOrd="0" presId="urn:microsoft.com/office/officeart/2005/8/layout/hList1"/>
    <dgm:cxn modelId="{E40CABCF-C972-4D36-B285-8BE7E69BA128}" srcId="{017BAB34-20C0-4B5D-B3E3-35DE3F1F851E}" destId="{B4AA7443-AB95-41E0-95F6-620FB0C211ED}" srcOrd="0" destOrd="0" parTransId="{EB81635D-4AF0-4CE6-B9FD-1264ACD3C840}" sibTransId="{8C6A4CC6-F5A1-4710-8F5D-C825A995F68C}"/>
    <dgm:cxn modelId="{B3D003D7-12BD-4FA4-AD49-188FD9B366FC}" srcId="{B4AA7443-AB95-41E0-95F6-620FB0C211ED}" destId="{92230D1B-4843-4CEC-AABD-970B0FBD9AEE}" srcOrd="1" destOrd="0" parTransId="{39CDEE42-7C52-47BB-97BE-F31BF78A1D29}" sibTransId="{842CAE2C-AF9A-4AFE-B159-C2A14836F5D2}"/>
    <dgm:cxn modelId="{CB5160EF-17DD-445D-9B17-A59A09894B6E}" srcId="{5F6346BB-45BA-4A8F-9A97-B7BCEAF34B23}" destId="{A0C2725C-678B-4DC0-9E37-1910F7CDF27C}" srcOrd="2" destOrd="0" parTransId="{5214B3E3-25F2-4A4A-AC3E-DCE822832638}" sibTransId="{4CC054E8-3E13-4F65-BC0C-C3C3C2FFB264}"/>
    <dgm:cxn modelId="{A514B8F4-90AC-4996-8B4D-03526E8D9EAA}" srcId="{017BAB34-20C0-4B5D-B3E3-35DE3F1F851E}" destId="{5F6346BB-45BA-4A8F-9A97-B7BCEAF34B23}" srcOrd="1" destOrd="0" parTransId="{A2F090F2-783F-4A8B-9EB2-5C15016A7C6E}" sibTransId="{56FBA4C4-5AB7-4F3B-9627-7A9EB3C3195C}"/>
    <dgm:cxn modelId="{0B7276F5-7C27-4167-A94D-99A9978FE1EC}" srcId="{B4AA7443-AB95-41E0-95F6-620FB0C211ED}" destId="{AC671753-9FCD-4B7F-A91E-90C79FEF2652}" srcOrd="0" destOrd="0" parTransId="{762596DE-722C-4A1E-A54B-5B6AB52F775D}" sibTransId="{C14993A2-C6ED-4CB6-8037-923350111C3E}"/>
    <dgm:cxn modelId="{0BFDF5E6-1181-4D15-A79F-5A59747A46DE}" type="presParOf" srcId="{B130CD28-5077-4BCF-BB38-D4343F9C45DC}" destId="{31AC3550-1231-456B-9A35-C1DF7F54D087}" srcOrd="0" destOrd="0" presId="urn:microsoft.com/office/officeart/2005/8/layout/hList1"/>
    <dgm:cxn modelId="{72EA5807-48BB-4190-895F-82B1109992FF}" type="presParOf" srcId="{31AC3550-1231-456B-9A35-C1DF7F54D087}" destId="{CF4E0A59-D6F2-4347-8BF2-5CAB48AF4F30}" srcOrd="0" destOrd="0" presId="urn:microsoft.com/office/officeart/2005/8/layout/hList1"/>
    <dgm:cxn modelId="{D9221C28-FD46-4A99-AE37-6157F7F85486}" type="presParOf" srcId="{31AC3550-1231-456B-9A35-C1DF7F54D087}" destId="{5F3FFD17-68FD-4BB3-8831-13EF198A7D69}" srcOrd="1" destOrd="0" presId="urn:microsoft.com/office/officeart/2005/8/layout/hList1"/>
    <dgm:cxn modelId="{1FC1FD6C-8217-4785-8C27-0759F38280B6}" type="presParOf" srcId="{B130CD28-5077-4BCF-BB38-D4343F9C45DC}" destId="{7661EAF7-DC75-46D3-A7B2-4B2F12FCC29F}" srcOrd="1" destOrd="0" presId="urn:microsoft.com/office/officeart/2005/8/layout/hList1"/>
    <dgm:cxn modelId="{21DBFBD9-FE9F-46B2-93C4-8FAB5044EA44}" type="presParOf" srcId="{B130CD28-5077-4BCF-BB38-D4343F9C45DC}" destId="{C521CACA-18E1-48B1-8C2E-8C55EDCEDF1D}" srcOrd="2" destOrd="0" presId="urn:microsoft.com/office/officeart/2005/8/layout/hList1"/>
    <dgm:cxn modelId="{D2888274-ACF9-4322-A774-1E00F9B69423}" type="presParOf" srcId="{C521CACA-18E1-48B1-8C2E-8C55EDCEDF1D}" destId="{DA71269F-0A53-4F07-856D-CFD06F8BBD4C}" srcOrd="0" destOrd="0" presId="urn:microsoft.com/office/officeart/2005/8/layout/hList1"/>
    <dgm:cxn modelId="{F8EA5328-5880-466F-B7EF-E64E8CD12476}" type="presParOf" srcId="{C521CACA-18E1-48B1-8C2E-8C55EDCEDF1D}" destId="{AE66019F-9CBA-4859-918A-B76CF0D55C8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BA8780-2B91-4A0F-8562-C865809A4335}" type="doc">
      <dgm:prSet loTypeId="urn:microsoft.com/office/officeart/2005/8/layout/venn1" loCatId="relationship" qsTypeId="urn:microsoft.com/office/officeart/2005/8/quickstyle/simple1" qsCatId="simple" csTypeId="urn:microsoft.com/office/officeart/2005/8/colors/colorful5" csCatId="colorful"/>
      <dgm:spPr/>
      <dgm:t>
        <a:bodyPr/>
        <a:lstStyle/>
        <a:p>
          <a:endParaRPr lang="en-US"/>
        </a:p>
      </dgm:t>
    </dgm:pt>
    <dgm:pt modelId="{7193D9E5-FF09-45F5-860F-74C08E77F05C}">
      <dgm:prSet/>
      <dgm:spPr/>
      <dgm:t>
        <a:bodyPr/>
        <a:lstStyle/>
        <a:p>
          <a:pPr rtl="0"/>
          <a:r>
            <a:rPr lang="en-US"/>
            <a:t>INTERNAL SOURCES</a:t>
          </a:r>
        </a:p>
      </dgm:t>
    </dgm:pt>
    <dgm:pt modelId="{253FA09A-0ABE-4D2F-8E9D-A9CD16236B7F}" type="parTrans" cxnId="{22B5A0C1-0C75-4737-9FEA-FE127C903AEB}">
      <dgm:prSet/>
      <dgm:spPr/>
      <dgm:t>
        <a:bodyPr/>
        <a:lstStyle/>
        <a:p>
          <a:endParaRPr lang="en-US"/>
        </a:p>
      </dgm:t>
    </dgm:pt>
    <dgm:pt modelId="{8700AE94-4BD4-4F02-9D30-DD2C33D60A5D}" type="sibTrans" cxnId="{22B5A0C1-0C75-4737-9FEA-FE127C903AEB}">
      <dgm:prSet/>
      <dgm:spPr/>
      <dgm:t>
        <a:bodyPr/>
        <a:lstStyle/>
        <a:p>
          <a:endParaRPr lang="en-US"/>
        </a:p>
      </dgm:t>
    </dgm:pt>
    <dgm:pt modelId="{0575C68A-84E9-4F4F-ADD8-C24EBBB8C34B}">
      <dgm:prSet/>
      <dgm:spPr/>
      <dgm:t>
        <a:bodyPr/>
        <a:lstStyle/>
        <a:p>
          <a:pPr rtl="0"/>
          <a:r>
            <a:rPr lang="en-US" dirty="0"/>
            <a:t>EXTERNAL SOURCES</a:t>
          </a:r>
        </a:p>
      </dgm:t>
    </dgm:pt>
    <dgm:pt modelId="{6A4C1D93-569B-4808-B097-CFF5642BCF3E}" type="parTrans" cxnId="{CADF1F6E-EB38-4AB6-8343-E1BC6585EA33}">
      <dgm:prSet/>
      <dgm:spPr/>
      <dgm:t>
        <a:bodyPr/>
        <a:lstStyle/>
        <a:p>
          <a:endParaRPr lang="en-US"/>
        </a:p>
      </dgm:t>
    </dgm:pt>
    <dgm:pt modelId="{461B681C-3281-490C-ADF2-FB27FD2F5A68}" type="sibTrans" cxnId="{CADF1F6E-EB38-4AB6-8343-E1BC6585EA33}">
      <dgm:prSet/>
      <dgm:spPr/>
      <dgm:t>
        <a:bodyPr/>
        <a:lstStyle/>
        <a:p>
          <a:endParaRPr lang="en-US"/>
        </a:p>
      </dgm:t>
    </dgm:pt>
    <dgm:pt modelId="{7B5C837F-A1D5-4B9A-8C47-48F2364DB9AC}" type="pres">
      <dgm:prSet presAssocID="{DABA8780-2B91-4A0F-8562-C865809A4335}" presName="compositeShape" presStyleCnt="0">
        <dgm:presLayoutVars>
          <dgm:chMax val="7"/>
          <dgm:dir/>
          <dgm:resizeHandles val="exact"/>
        </dgm:presLayoutVars>
      </dgm:prSet>
      <dgm:spPr/>
    </dgm:pt>
    <dgm:pt modelId="{B22DEC45-7FA4-4811-BAEE-C6A65933C896}" type="pres">
      <dgm:prSet presAssocID="{7193D9E5-FF09-45F5-860F-74C08E77F05C}" presName="circ1" presStyleLbl="vennNode1" presStyleIdx="0" presStyleCnt="2"/>
      <dgm:spPr/>
    </dgm:pt>
    <dgm:pt modelId="{2188BC36-610A-4062-813F-C1DA8559144A}" type="pres">
      <dgm:prSet presAssocID="{7193D9E5-FF09-45F5-860F-74C08E77F05C}" presName="circ1Tx" presStyleLbl="revTx" presStyleIdx="0" presStyleCnt="0">
        <dgm:presLayoutVars>
          <dgm:chMax val="0"/>
          <dgm:chPref val="0"/>
          <dgm:bulletEnabled val="1"/>
        </dgm:presLayoutVars>
      </dgm:prSet>
      <dgm:spPr/>
    </dgm:pt>
    <dgm:pt modelId="{F51F1F1E-D33E-4A22-8218-C9DDCC5A20B2}" type="pres">
      <dgm:prSet presAssocID="{0575C68A-84E9-4F4F-ADD8-C24EBBB8C34B}" presName="circ2" presStyleLbl="vennNode1" presStyleIdx="1" presStyleCnt="2"/>
      <dgm:spPr/>
    </dgm:pt>
    <dgm:pt modelId="{AF221600-7803-4B3F-923A-9D87FDA867BD}" type="pres">
      <dgm:prSet presAssocID="{0575C68A-84E9-4F4F-ADD8-C24EBBB8C34B}" presName="circ2Tx" presStyleLbl="revTx" presStyleIdx="0" presStyleCnt="0">
        <dgm:presLayoutVars>
          <dgm:chMax val="0"/>
          <dgm:chPref val="0"/>
          <dgm:bulletEnabled val="1"/>
        </dgm:presLayoutVars>
      </dgm:prSet>
      <dgm:spPr/>
    </dgm:pt>
  </dgm:ptLst>
  <dgm:cxnLst>
    <dgm:cxn modelId="{E370A72E-24E8-4455-A93C-5035A36D83FB}" type="presOf" srcId="{0575C68A-84E9-4F4F-ADD8-C24EBBB8C34B}" destId="{AF221600-7803-4B3F-923A-9D87FDA867BD}" srcOrd="1" destOrd="0" presId="urn:microsoft.com/office/officeart/2005/8/layout/venn1"/>
    <dgm:cxn modelId="{5C88565B-14DF-4D28-97C2-0A62E431E32F}" type="presOf" srcId="{DABA8780-2B91-4A0F-8562-C865809A4335}" destId="{7B5C837F-A1D5-4B9A-8C47-48F2364DB9AC}" srcOrd="0" destOrd="0" presId="urn:microsoft.com/office/officeart/2005/8/layout/venn1"/>
    <dgm:cxn modelId="{CADF1F6E-EB38-4AB6-8343-E1BC6585EA33}" srcId="{DABA8780-2B91-4A0F-8562-C865809A4335}" destId="{0575C68A-84E9-4F4F-ADD8-C24EBBB8C34B}" srcOrd="1" destOrd="0" parTransId="{6A4C1D93-569B-4808-B097-CFF5642BCF3E}" sibTransId="{461B681C-3281-490C-ADF2-FB27FD2F5A68}"/>
    <dgm:cxn modelId="{2ED81881-599F-435A-B3D7-2005F802B2BD}" type="presOf" srcId="{7193D9E5-FF09-45F5-860F-74C08E77F05C}" destId="{2188BC36-610A-4062-813F-C1DA8559144A}" srcOrd="1" destOrd="0" presId="urn:microsoft.com/office/officeart/2005/8/layout/venn1"/>
    <dgm:cxn modelId="{0F25FF84-C903-4042-9350-B0B8209EA600}" type="presOf" srcId="{7193D9E5-FF09-45F5-860F-74C08E77F05C}" destId="{B22DEC45-7FA4-4811-BAEE-C6A65933C896}" srcOrd="0" destOrd="0" presId="urn:microsoft.com/office/officeart/2005/8/layout/venn1"/>
    <dgm:cxn modelId="{22B5A0C1-0C75-4737-9FEA-FE127C903AEB}" srcId="{DABA8780-2B91-4A0F-8562-C865809A4335}" destId="{7193D9E5-FF09-45F5-860F-74C08E77F05C}" srcOrd="0" destOrd="0" parTransId="{253FA09A-0ABE-4D2F-8E9D-A9CD16236B7F}" sibTransId="{8700AE94-4BD4-4F02-9D30-DD2C33D60A5D}"/>
    <dgm:cxn modelId="{76D1E9ED-0A5B-4AC9-9D8F-BD2A9B71B4B3}" type="presOf" srcId="{0575C68A-84E9-4F4F-ADD8-C24EBBB8C34B}" destId="{F51F1F1E-D33E-4A22-8218-C9DDCC5A20B2}" srcOrd="0" destOrd="0" presId="urn:microsoft.com/office/officeart/2005/8/layout/venn1"/>
    <dgm:cxn modelId="{249292B0-1FA9-41A7-88B7-A0413C702C24}" type="presParOf" srcId="{7B5C837F-A1D5-4B9A-8C47-48F2364DB9AC}" destId="{B22DEC45-7FA4-4811-BAEE-C6A65933C896}" srcOrd="0" destOrd="0" presId="urn:microsoft.com/office/officeart/2005/8/layout/venn1"/>
    <dgm:cxn modelId="{2483684E-6CD8-4F22-AD8A-7FBE9E6CA0A3}" type="presParOf" srcId="{7B5C837F-A1D5-4B9A-8C47-48F2364DB9AC}" destId="{2188BC36-610A-4062-813F-C1DA8559144A}" srcOrd="1" destOrd="0" presId="urn:microsoft.com/office/officeart/2005/8/layout/venn1"/>
    <dgm:cxn modelId="{42C0AB22-B39D-4B5C-A704-C348B56C9988}" type="presParOf" srcId="{7B5C837F-A1D5-4B9A-8C47-48F2364DB9AC}" destId="{F51F1F1E-D33E-4A22-8218-C9DDCC5A20B2}" srcOrd="2" destOrd="0" presId="urn:microsoft.com/office/officeart/2005/8/layout/venn1"/>
    <dgm:cxn modelId="{CAF6F4C7-0212-40AA-90BA-75409EB67E7B}" type="presParOf" srcId="{7B5C837F-A1D5-4B9A-8C47-48F2364DB9AC}" destId="{AF221600-7803-4B3F-923A-9D87FDA867BD}"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22FE619-7D36-4C86-ACEE-047FB2F9995A}" type="doc">
      <dgm:prSet loTypeId="urn:microsoft.com/office/officeart/2005/8/layout/hProcess9" loCatId="process" qsTypeId="urn:microsoft.com/office/officeart/2005/8/quickstyle/3d2#1" qsCatId="3D" csTypeId="urn:microsoft.com/office/officeart/2005/8/colors/colorful5" csCatId="colorful"/>
      <dgm:spPr/>
      <dgm:t>
        <a:bodyPr/>
        <a:lstStyle/>
        <a:p>
          <a:endParaRPr lang="en-US"/>
        </a:p>
      </dgm:t>
    </dgm:pt>
    <dgm:pt modelId="{AB4A74E7-3519-44DF-9CD9-9E66797619BC}">
      <dgm:prSet/>
      <dgm:spPr/>
      <dgm:t>
        <a:bodyPr/>
        <a:lstStyle/>
        <a:p>
          <a:pPr rtl="0"/>
          <a:r>
            <a:rPr lang="en-US"/>
            <a:t>Internal Recruiting Data base</a:t>
          </a:r>
        </a:p>
      </dgm:t>
    </dgm:pt>
    <dgm:pt modelId="{BE5615E9-1A8B-49D2-863C-86FBCD17007F}" type="parTrans" cxnId="{5901847E-980D-478B-9F44-76F812666764}">
      <dgm:prSet/>
      <dgm:spPr/>
      <dgm:t>
        <a:bodyPr/>
        <a:lstStyle/>
        <a:p>
          <a:endParaRPr lang="en-US"/>
        </a:p>
      </dgm:t>
    </dgm:pt>
    <dgm:pt modelId="{72BA5D21-9850-433E-960E-B5A1AE55B249}" type="sibTrans" cxnId="{5901847E-980D-478B-9F44-76F812666764}">
      <dgm:prSet/>
      <dgm:spPr/>
      <dgm:t>
        <a:bodyPr/>
        <a:lstStyle/>
        <a:p>
          <a:endParaRPr lang="en-US"/>
        </a:p>
      </dgm:t>
    </dgm:pt>
    <dgm:pt modelId="{A90AB9FD-5013-4241-9417-5FB48CE990A3}">
      <dgm:prSet/>
      <dgm:spPr/>
      <dgm:t>
        <a:bodyPr/>
        <a:lstStyle/>
        <a:p>
          <a:pPr rtl="0"/>
          <a:r>
            <a:rPr lang="en-US"/>
            <a:t>Promotions and Transfers </a:t>
          </a:r>
        </a:p>
      </dgm:t>
    </dgm:pt>
    <dgm:pt modelId="{10EBBE02-6006-49C7-89B7-890D8ECCF70E}" type="parTrans" cxnId="{E6050544-A423-4A48-B76E-799EDDF1BC80}">
      <dgm:prSet/>
      <dgm:spPr/>
      <dgm:t>
        <a:bodyPr/>
        <a:lstStyle/>
        <a:p>
          <a:endParaRPr lang="en-US"/>
        </a:p>
      </dgm:t>
    </dgm:pt>
    <dgm:pt modelId="{EF2D8B26-5DF6-48BD-A062-DE93CADDAC30}" type="sibTrans" cxnId="{E6050544-A423-4A48-B76E-799EDDF1BC80}">
      <dgm:prSet/>
      <dgm:spPr/>
      <dgm:t>
        <a:bodyPr/>
        <a:lstStyle/>
        <a:p>
          <a:endParaRPr lang="en-US"/>
        </a:p>
      </dgm:t>
    </dgm:pt>
    <dgm:pt modelId="{A8DED2FF-920C-4862-AFA3-8463AB9E7676}">
      <dgm:prSet/>
      <dgm:spPr/>
      <dgm:t>
        <a:bodyPr/>
        <a:lstStyle/>
        <a:p>
          <a:pPr rtl="0"/>
          <a:r>
            <a:rPr lang="en-US"/>
            <a:t>Job Posting &amp; Bidding </a:t>
          </a:r>
        </a:p>
      </dgm:t>
    </dgm:pt>
    <dgm:pt modelId="{0B7B4ACB-DB2E-4D53-B2F1-8DC3B5B4D0D5}" type="parTrans" cxnId="{A87EB85B-ABB5-4885-AA92-5F2686F10975}">
      <dgm:prSet/>
      <dgm:spPr/>
      <dgm:t>
        <a:bodyPr/>
        <a:lstStyle/>
        <a:p>
          <a:endParaRPr lang="en-US"/>
        </a:p>
      </dgm:t>
    </dgm:pt>
    <dgm:pt modelId="{6B5FBD3B-875B-40B1-940C-330EB2D241B4}" type="sibTrans" cxnId="{A87EB85B-ABB5-4885-AA92-5F2686F10975}">
      <dgm:prSet/>
      <dgm:spPr/>
      <dgm:t>
        <a:bodyPr/>
        <a:lstStyle/>
        <a:p>
          <a:endParaRPr lang="en-US"/>
        </a:p>
      </dgm:t>
    </dgm:pt>
    <dgm:pt modelId="{C8D886E5-EA77-4B2E-AFC8-C9B824720C2A}">
      <dgm:prSet/>
      <dgm:spPr/>
      <dgm:t>
        <a:bodyPr/>
        <a:lstStyle/>
        <a:p>
          <a:pPr rtl="0"/>
          <a:r>
            <a:rPr lang="en-US"/>
            <a:t>Re-recruiting former Employees &amp; Applicants</a:t>
          </a:r>
        </a:p>
      </dgm:t>
    </dgm:pt>
    <dgm:pt modelId="{5D5E6A0D-0FC7-4347-AF26-C84E4FCA37A5}" type="parTrans" cxnId="{94E7F8AE-27B0-48B3-99B0-69ABFFF03DF9}">
      <dgm:prSet/>
      <dgm:spPr/>
      <dgm:t>
        <a:bodyPr/>
        <a:lstStyle/>
        <a:p>
          <a:endParaRPr lang="en-US"/>
        </a:p>
      </dgm:t>
    </dgm:pt>
    <dgm:pt modelId="{DBFD975D-3243-4EC1-8010-6E4370946C74}" type="sibTrans" cxnId="{94E7F8AE-27B0-48B3-99B0-69ABFFF03DF9}">
      <dgm:prSet/>
      <dgm:spPr/>
      <dgm:t>
        <a:bodyPr/>
        <a:lstStyle/>
        <a:p>
          <a:endParaRPr lang="en-US"/>
        </a:p>
      </dgm:t>
    </dgm:pt>
    <dgm:pt modelId="{7BEE69DC-AAF3-4BE6-B862-DB52A5CA19D7}" type="pres">
      <dgm:prSet presAssocID="{922FE619-7D36-4C86-ACEE-047FB2F9995A}" presName="CompostProcess" presStyleCnt="0">
        <dgm:presLayoutVars>
          <dgm:dir/>
          <dgm:resizeHandles val="exact"/>
        </dgm:presLayoutVars>
      </dgm:prSet>
      <dgm:spPr/>
    </dgm:pt>
    <dgm:pt modelId="{D6F1E6F5-3255-4C5D-8D74-ED21C0ED53C2}" type="pres">
      <dgm:prSet presAssocID="{922FE619-7D36-4C86-ACEE-047FB2F9995A}" presName="arrow" presStyleLbl="bgShp" presStyleIdx="0" presStyleCnt="1"/>
      <dgm:spPr/>
    </dgm:pt>
    <dgm:pt modelId="{DB90E198-0634-465C-9A22-579E9BB55DE8}" type="pres">
      <dgm:prSet presAssocID="{922FE619-7D36-4C86-ACEE-047FB2F9995A}" presName="linearProcess" presStyleCnt="0"/>
      <dgm:spPr/>
    </dgm:pt>
    <dgm:pt modelId="{0AB18E62-8346-4F4E-B93E-92A6F42BA4FF}" type="pres">
      <dgm:prSet presAssocID="{AB4A74E7-3519-44DF-9CD9-9E66797619BC}" presName="textNode" presStyleLbl="node1" presStyleIdx="0" presStyleCnt="4">
        <dgm:presLayoutVars>
          <dgm:bulletEnabled val="1"/>
        </dgm:presLayoutVars>
      </dgm:prSet>
      <dgm:spPr/>
    </dgm:pt>
    <dgm:pt modelId="{B4D20D3F-C28E-44F6-BE9D-3A8D79E2917B}" type="pres">
      <dgm:prSet presAssocID="{72BA5D21-9850-433E-960E-B5A1AE55B249}" presName="sibTrans" presStyleCnt="0"/>
      <dgm:spPr/>
    </dgm:pt>
    <dgm:pt modelId="{E816695F-E25B-49F5-ADA4-FD034561A525}" type="pres">
      <dgm:prSet presAssocID="{A90AB9FD-5013-4241-9417-5FB48CE990A3}" presName="textNode" presStyleLbl="node1" presStyleIdx="1" presStyleCnt="4">
        <dgm:presLayoutVars>
          <dgm:bulletEnabled val="1"/>
        </dgm:presLayoutVars>
      </dgm:prSet>
      <dgm:spPr/>
    </dgm:pt>
    <dgm:pt modelId="{C8E13643-8B5D-4300-9D5F-A3BF47994296}" type="pres">
      <dgm:prSet presAssocID="{EF2D8B26-5DF6-48BD-A062-DE93CADDAC30}" presName="sibTrans" presStyleCnt="0"/>
      <dgm:spPr/>
    </dgm:pt>
    <dgm:pt modelId="{69B3918F-4EEC-4BEB-9CEE-B2D93F0CB7FE}" type="pres">
      <dgm:prSet presAssocID="{A8DED2FF-920C-4862-AFA3-8463AB9E7676}" presName="textNode" presStyleLbl="node1" presStyleIdx="2" presStyleCnt="4">
        <dgm:presLayoutVars>
          <dgm:bulletEnabled val="1"/>
        </dgm:presLayoutVars>
      </dgm:prSet>
      <dgm:spPr/>
    </dgm:pt>
    <dgm:pt modelId="{45696E8B-00CA-45F3-8EA4-6C7A3B7CF4DF}" type="pres">
      <dgm:prSet presAssocID="{6B5FBD3B-875B-40B1-940C-330EB2D241B4}" presName="sibTrans" presStyleCnt="0"/>
      <dgm:spPr/>
    </dgm:pt>
    <dgm:pt modelId="{E85F6339-D3B7-49F6-8DEA-EECA5CEA9902}" type="pres">
      <dgm:prSet presAssocID="{C8D886E5-EA77-4B2E-AFC8-C9B824720C2A}" presName="textNode" presStyleLbl="node1" presStyleIdx="3" presStyleCnt="4">
        <dgm:presLayoutVars>
          <dgm:bulletEnabled val="1"/>
        </dgm:presLayoutVars>
      </dgm:prSet>
      <dgm:spPr/>
    </dgm:pt>
  </dgm:ptLst>
  <dgm:cxnLst>
    <dgm:cxn modelId="{0E1AE704-73FB-4AA9-B933-8D35BFAD2E5E}" type="presOf" srcId="{922FE619-7D36-4C86-ACEE-047FB2F9995A}" destId="{7BEE69DC-AAF3-4BE6-B862-DB52A5CA19D7}" srcOrd="0" destOrd="0" presId="urn:microsoft.com/office/officeart/2005/8/layout/hProcess9"/>
    <dgm:cxn modelId="{CF457327-2346-49F7-813A-827C5DB7C26A}" type="presOf" srcId="{C8D886E5-EA77-4B2E-AFC8-C9B824720C2A}" destId="{E85F6339-D3B7-49F6-8DEA-EECA5CEA9902}" srcOrd="0" destOrd="0" presId="urn:microsoft.com/office/officeart/2005/8/layout/hProcess9"/>
    <dgm:cxn modelId="{A87EB85B-ABB5-4885-AA92-5F2686F10975}" srcId="{922FE619-7D36-4C86-ACEE-047FB2F9995A}" destId="{A8DED2FF-920C-4862-AFA3-8463AB9E7676}" srcOrd="2" destOrd="0" parTransId="{0B7B4ACB-DB2E-4D53-B2F1-8DC3B5B4D0D5}" sibTransId="{6B5FBD3B-875B-40B1-940C-330EB2D241B4}"/>
    <dgm:cxn modelId="{E6050544-A423-4A48-B76E-799EDDF1BC80}" srcId="{922FE619-7D36-4C86-ACEE-047FB2F9995A}" destId="{A90AB9FD-5013-4241-9417-5FB48CE990A3}" srcOrd="1" destOrd="0" parTransId="{10EBBE02-6006-49C7-89B7-890D8ECCF70E}" sibTransId="{EF2D8B26-5DF6-48BD-A062-DE93CADDAC30}"/>
    <dgm:cxn modelId="{91C3C750-D025-472D-A833-C1A05E3F0354}" type="presOf" srcId="{A8DED2FF-920C-4862-AFA3-8463AB9E7676}" destId="{69B3918F-4EEC-4BEB-9CEE-B2D93F0CB7FE}" srcOrd="0" destOrd="0" presId="urn:microsoft.com/office/officeart/2005/8/layout/hProcess9"/>
    <dgm:cxn modelId="{2A221E73-2D2C-4A41-BD89-ACDDA4FB1A7B}" type="presOf" srcId="{AB4A74E7-3519-44DF-9CD9-9E66797619BC}" destId="{0AB18E62-8346-4F4E-B93E-92A6F42BA4FF}" srcOrd="0" destOrd="0" presId="urn:microsoft.com/office/officeart/2005/8/layout/hProcess9"/>
    <dgm:cxn modelId="{5901847E-980D-478B-9F44-76F812666764}" srcId="{922FE619-7D36-4C86-ACEE-047FB2F9995A}" destId="{AB4A74E7-3519-44DF-9CD9-9E66797619BC}" srcOrd="0" destOrd="0" parTransId="{BE5615E9-1A8B-49D2-863C-86FBCD17007F}" sibTransId="{72BA5D21-9850-433E-960E-B5A1AE55B249}"/>
    <dgm:cxn modelId="{94E7F8AE-27B0-48B3-99B0-69ABFFF03DF9}" srcId="{922FE619-7D36-4C86-ACEE-047FB2F9995A}" destId="{C8D886E5-EA77-4B2E-AFC8-C9B824720C2A}" srcOrd="3" destOrd="0" parTransId="{5D5E6A0D-0FC7-4347-AF26-C84E4FCA37A5}" sibTransId="{DBFD975D-3243-4EC1-8010-6E4370946C74}"/>
    <dgm:cxn modelId="{2D2B14DC-507B-4A75-944D-8B34C3048725}" type="presOf" srcId="{A90AB9FD-5013-4241-9417-5FB48CE990A3}" destId="{E816695F-E25B-49F5-ADA4-FD034561A525}" srcOrd="0" destOrd="0" presId="urn:microsoft.com/office/officeart/2005/8/layout/hProcess9"/>
    <dgm:cxn modelId="{7A31F733-3C39-490C-AA9A-D09826C4FE3D}" type="presParOf" srcId="{7BEE69DC-AAF3-4BE6-B862-DB52A5CA19D7}" destId="{D6F1E6F5-3255-4C5D-8D74-ED21C0ED53C2}" srcOrd="0" destOrd="0" presId="urn:microsoft.com/office/officeart/2005/8/layout/hProcess9"/>
    <dgm:cxn modelId="{1A508DD0-E195-4537-A1E3-6B87A5299079}" type="presParOf" srcId="{7BEE69DC-AAF3-4BE6-B862-DB52A5CA19D7}" destId="{DB90E198-0634-465C-9A22-579E9BB55DE8}" srcOrd="1" destOrd="0" presId="urn:microsoft.com/office/officeart/2005/8/layout/hProcess9"/>
    <dgm:cxn modelId="{920BA388-8B5A-4410-B8A1-F2B0C1EA2714}" type="presParOf" srcId="{DB90E198-0634-465C-9A22-579E9BB55DE8}" destId="{0AB18E62-8346-4F4E-B93E-92A6F42BA4FF}" srcOrd="0" destOrd="0" presId="urn:microsoft.com/office/officeart/2005/8/layout/hProcess9"/>
    <dgm:cxn modelId="{482D77D1-DB1A-4163-BDFA-6E56E578D3D8}" type="presParOf" srcId="{DB90E198-0634-465C-9A22-579E9BB55DE8}" destId="{B4D20D3F-C28E-44F6-BE9D-3A8D79E2917B}" srcOrd="1" destOrd="0" presId="urn:microsoft.com/office/officeart/2005/8/layout/hProcess9"/>
    <dgm:cxn modelId="{E652A908-F6A0-49FC-A4AD-A4BD487B9FFE}" type="presParOf" srcId="{DB90E198-0634-465C-9A22-579E9BB55DE8}" destId="{E816695F-E25B-49F5-ADA4-FD034561A525}" srcOrd="2" destOrd="0" presId="urn:microsoft.com/office/officeart/2005/8/layout/hProcess9"/>
    <dgm:cxn modelId="{6B60181E-3A65-4EC2-8E73-08A7D7696CF0}" type="presParOf" srcId="{DB90E198-0634-465C-9A22-579E9BB55DE8}" destId="{C8E13643-8B5D-4300-9D5F-A3BF47994296}" srcOrd="3" destOrd="0" presId="urn:microsoft.com/office/officeart/2005/8/layout/hProcess9"/>
    <dgm:cxn modelId="{526FD2FF-FC50-4ABB-90C7-3F5803010686}" type="presParOf" srcId="{DB90E198-0634-465C-9A22-579E9BB55DE8}" destId="{69B3918F-4EEC-4BEB-9CEE-B2D93F0CB7FE}" srcOrd="4" destOrd="0" presId="urn:microsoft.com/office/officeart/2005/8/layout/hProcess9"/>
    <dgm:cxn modelId="{831187DB-3E52-4E53-A3CF-ADD55011E423}" type="presParOf" srcId="{DB90E198-0634-465C-9A22-579E9BB55DE8}" destId="{45696E8B-00CA-45F3-8EA4-6C7A3B7CF4DF}" srcOrd="5" destOrd="0" presId="urn:microsoft.com/office/officeart/2005/8/layout/hProcess9"/>
    <dgm:cxn modelId="{1D92E5A9-D664-4768-B79B-242F546F48DC}" type="presParOf" srcId="{DB90E198-0634-465C-9A22-579E9BB55DE8}" destId="{E85F6339-D3B7-49F6-8DEA-EECA5CEA9902}"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E15112-8BF4-40AA-9745-481DCFA4AFD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840780C-D911-40EB-96A6-3A42CAC3E1CE}">
      <dgm:prSet/>
      <dgm:spPr/>
      <dgm:t>
        <a:bodyPr/>
        <a:lstStyle/>
        <a:p>
          <a:pPr rtl="0"/>
          <a:r>
            <a:rPr lang="en-US" b="1" dirty="0"/>
            <a:t>ADVANTAGES </a:t>
          </a:r>
          <a:endParaRPr lang="en-US" dirty="0"/>
        </a:p>
      </dgm:t>
    </dgm:pt>
    <dgm:pt modelId="{9CD34395-CDA6-4C73-859E-439A4BB9D688}" type="parTrans" cxnId="{2FAE8C85-571D-4C1B-9BB7-8D66064F7AFF}">
      <dgm:prSet/>
      <dgm:spPr/>
      <dgm:t>
        <a:bodyPr/>
        <a:lstStyle/>
        <a:p>
          <a:endParaRPr lang="en-US"/>
        </a:p>
      </dgm:t>
    </dgm:pt>
    <dgm:pt modelId="{EDF8C2DD-BE60-4738-89EE-0D48BC00086A}" type="sibTrans" cxnId="{2FAE8C85-571D-4C1B-9BB7-8D66064F7AFF}">
      <dgm:prSet/>
      <dgm:spPr/>
      <dgm:t>
        <a:bodyPr/>
        <a:lstStyle/>
        <a:p>
          <a:endParaRPr lang="en-US"/>
        </a:p>
      </dgm:t>
    </dgm:pt>
    <dgm:pt modelId="{88A6BD7E-BDE3-4E90-9776-FBD12F97E139}">
      <dgm:prSet/>
      <dgm:spPr/>
      <dgm:t>
        <a:bodyPr/>
        <a:lstStyle/>
        <a:p>
          <a:pPr rtl="0"/>
          <a:r>
            <a:rPr lang="en-US" dirty="0"/>
            <a:t>Better morale of Promotee </a:t>
          </a:r>
        </a:p>
      </dgm:t>
    </dgm:pt>
    <dgm:pt modelId="{EB6E6871-47FF-4FA2-AA73-E442756C5C90}" type="parTrans" cxnId="{6FF7C458-D33F-408F-BEC1-D32DE79ECD8B}">
      <dgm:prSet/>
      <dgm:spPr/>
      <dgm:t>
        <a:bodyPr/>
        <a:lstStyle/>
        <a:p>
          <a:endParaRPr lang="en-US"/>
        </a:p>
      </dgm:t>
    </dgm:pt>
    <dgm:pt modelId="{39392121-5F4E-4A8D-ACBB-5E4E834C8589}" type="sibTrans" cxnId="{6FF7C458-D33F-408F-BEC1-D32DE79ECD8B}">
      <dgm:prSet/>
      <dgm:spPr/>
      <dgm:t>
        <a:bodyPr/>
        <a:lstStyle/>
        <a:p>
          <a:endParaRPr lang="en-US"/>
        </a:p>
      </dgm:t>
    </dgm:pt>
    <dgm:pt modelId="{35236F55-601A-40BF-81FC-DF859FEC6301}">
      <dgm:prSet/>
      <dgm:spPr/>
      <dgm:t>
        <a:bodyPr/>
        <a:lstStyle/>
        <a:p>
          <a:pPr rtl="0"/>
          <a:r>
            <a:rPr lang="en-US" dirty="0"/>
            <a:t>Better assessment of abilities </a:t>
          </a:r>
        </a:p>
      </dgm:t>
    </dgm:pt>
    <dgm:pt modelId="{C673DF57-CD56-47E2-89FD-90743D30D7D9}" type="parTrans" cxnId="{B6AA0115-767B-4DF3-B866-7A3F965EB579}">
      <dgm:prSet/>
      <dgm:spPr/>
      <dgm:t>
        <a:bodyPr/>
        <a:lstStyle/>
        <a:p>
          <a:endParaRPr lang="en-US"/>
        </a:p>
      </dgm:t>
    </dgm:pt>
    <dgm:pt modelId="{DC94DCAF-4958-4813-BEE9-9F25AB504C5C}" type="sibTrans" cxnId="{B6AA0115-767B-4DF3-B866-7A3F965EB579}">
      <dgm:prSet/>
      <dgm:spPr/>
      <dgm:t>
        <a:bodyPr/>
        <a:lstStyle/>
        <a:p>
          <a:endParaRPr lang="en-US"/>
        </a:p>
      </dgm:t>
    </dgm:pt>
    <dgm:pt modelId="{E80CA2F3-A382-4F57-944B-408EA37D83CE}">
      <dgm:prSet/>
      <dgm:spPr/>
      <dgm:t>
        <a:bodyPr/>
        <a:lstStyle/>
        <a:p>
          <a:pPr rtl="0"/>
          <a:r>
            <a:rPr lang="en-US"/>
            <a:t>Lower cost for some jobs  </a:t>
          </a:r>
        </a:p>
      </dgm:t>
    </dgm:pt>
    <dgm:pt modelId="{38D77BF8-4BAD-402D-A65E-4C75645BB9AB}" type="parTrans" cxnId="{B12188C3-8FD6-4D9F-AA05-8E7BE7CD4A41}">
      <dgm:prSet/>
      <dgm:spPr/>
      <dgm:t>
        <a:bodyPr/>
        <a:lstStyle/>
        <a:p>
          <a:endParaRPr lang="en-US"/>
        </a:p>
      </dgm:t>
    </dgm:pt>
    <dgm:pt modelId="{808028A7-DF21-42EF-9A17-910AA4C688E5}" type="sibTrans" cxnId="{B12188C3-8FD6-4D9F-AA05-8E7BE7CD4A41}">
      <dgm:prSet/>
      <dgm:spPr/>
      <dgm:t>
        <a:bodyPr/>
        <a:lstStyle/>
        <a:p>
          <a:endParaRPr lang="en-US"/>
        </a:p>
      </dgm:t>
    </dgm:pt>
    <dgm:pt modelId="{5BD335D9-C508-4928-8ECC-6C451F8C63D4}">
      <dgm:prSet/>
      <dgm:spPr/>
      <dgm:t>
        <a:bodyPr/>
        <a:lstStyle/>
        <a:p>
          <a:pPr rtl="0"/>
          <a:r>
            <a:rPr lang="en-US"/>
            <a:t>Motivator for good performance </a:t>
          </a:r>
        </a:p>
      </dgm:t>
    </dgm:pt>
    <dgm:pt modelId="{42123ED9-499B-4E9D-AB78-837206111C0F}" type="parTrans" cxnId="{D3E723B4-BDF9-49A2-A90E-0925FEB6B534}">
      <dgm:prSet/>
      <dgm:spPr/>
      <dgm:t>
        <a:bodyPr/>
        <a:lstStyle/>
        <a:p>
          <a:endParaRPr lang="en-US"/>
        </a:p>
      </dgm:t>
    </dgm:pt>
    <dgm:pt modelId="{4E2D089D-A11F-4C40-B969-C2C2A4FC272E}" type="sibTrans" cxnId="{D3E723B4-BDF9-49A2-A90E-0925FEB6B534}">
      <dgm:prSet/>
      <dgm:spPr/>
      <dgm:t>
        <a:bodyPr/>
        <a:lstStyle/>
        <a:p>
          <a:endParaRPr lang="en-US"/>
        </a:p>
      </dgm:t>
    </dgm:pt>
    <dgm:pt modelId="{6AE715F3-32B9-415C-B75D-70B62AF6A9CC}">
      <dgm:prSet/>
      <dgm:spPr/>
      <dgm:t>
        <a:bodyPr/>
        <a:lstStyle/>
        <a:p>
          <a:pPr rtl="0"/>
          <a:r>
            <a:rPr lang="en-US" dirty="0"/>
            <a:t>Causes a succession of promotions </a:t>
          </a:r>
        </a:p>
      </dgm:t>
    </dgm:pt>
    <dgm:pt modelId="{2E54D410-1E80-4E1F-96BF-3020F20C63C4}" type="parTrans" cxnId="{4B76933C-24F1-476A-BEBF-D03AD46B1C04}">
      <dgm:prSet/>
      <dgm:spPr/>
      <dgm:t>
        <a:bodyPr/>
        <a:lstStyle/>
        <a:p>
          <a:endParaRPr lang="en-US"/>
        </a:p>
      </dgm:t>
    </dgm:pt>
    <dgm:pt modelId="{70B18AA6-3E08-466A-966D-81F335870A1D}" type="sibTrans" cxnId="{4B76933C-24F1-476A-BEBF-D03AD46B1C04}">
      <dgm:prSet/>
      <dgm:spPr/>
      <dgm:t>
        <a:bodyPr/>
        <a:lstStyle/>
        <a:p>
          <a:endParaRPr lang="en-US"/>
        </a:p>
      </dgm:t>
    </dgm:pt>
    <dgm:pt modelId="{04089DA3-0C33-4580-986C-071E53948B69}">
      <dgm:prSet/>
      <dgm:spPr/>
      <dgm:t>
        <a:bodyPr/>
        <a:lstStyle/>
        <a:p>
          <a:pPr rtl="0"/>
          <a:r>
            <a:rPr lang="en-US"/>
            <a:t>Have to hire only at entry level</a:t>
          </a:r>
        </a:p>
      </dgm:t>
    </dgm:pt>
    <dgm:pt modelId="{2C987D7C-D40A-46CA-AC90-ADAD473F20E1}" type="parTrans" cxnId="{12C6EE87-8755-4F23-811E-66AB992B87FD}">
      <dgm:prSet/>
      <dgm:spPr/>
      <dgm:t>
        <a:bodyPr/>
        <a:lstStyle/>
        <a:p>
          <a:endParaRPr lang="en-US"/>
        </a:p>
      </dgm:t>
    </dgm:pt>
    <dgm:pt modelId="{B59CC2FE-0BD2-4972-8DFA-874456CBBA27}" type="sibTrans" cxnId="{12C6EE87-8755-4F23-811E-66AB992B87FD}">
      <dgm:prSet/>
      <dgm:spPr/>
      <dgm:t>
        <a:bodyPr/>
        <a:lstStyle/>
        <a:p>
          <a:endParaRPr lang="en-US"/>
        </a:p>
      </dgm:t>
    </dgm:pt>
    <dgm:pt modelId="{28AD68D3-0FAE-42F2-BD62-1882023AB71F}" type="pres">
      <dgm:prSet presAssocID="{BCE15112-8BF4-40AA-9745-481DCFA4AFDD}" presName="linear" presStyleCnt="0">
        <dgm:presLayoutVars>
          <dgm:animLvl val="lvl"/>
          <dgm:resizeHandles val="exact"/>
        </dgm:presLayoutVars>
      </dgm:prSet>
      <dgm:spPr/>
    </dgm:pt>
    <dgm:pt modelId="{2BCD30E8-51E6-41B4-9779-40981EDCD32F}" type="pres">
      <dgm:prSet presAssocID="{C840780C-D911-40EB-96A6-3A42CAC3E1CE}" presName="parentText" presStyleLbl="node1" presStyleIdx="0" presStyleCnt="1">
        <dgm:presLayoutVars>
          <dgm:chMax val="0"/>
          <dgm:bulletEnabled val="1"/>
        </dgm:presLayoutVars>
      </dgm:prSet>
      <dgm:spPr/>
    </dgm:pt>
    <dgm:pt modelId="{C4D11130-041C-4191-8A84-44B6D1981B80}" type="pres">
      <dgm:prSet presAssocID="{C840780C-D911-40EB-96A6-3A42CAC3E1CE}" presName="childText" presStyleLbl="revTx" presStyleIdx="0" presStyleCnt="1">
        <dgm:presLayoutVars>
          <dgm:bulletEnabled val="1"/>
        </dgm:presLayoutVars>
      </dgm:prSet>
      <dgm:spPr/>
    </dgm:pt>
  </dgm:ptLst>
  <dgm:cxnLst>
    <dgm:cxn modelId="{B6AA0115-767B-4DF3-B866-7A3F965EB579}" srcId="{C840780C-D911-40EB-96A6-3A42CAC3E1CE}" destId="{35236F55-601A-40BF-81FC-DF859FEC6301}" srcOrd="1" destOrd="0" parTransId="{C673DF57-CD56-47E2-89FD-90743D30D7D9}" sibTransId="{DC94DCAF-4958-4813-BEE9-9F25AB504C5C}"/>
    <dgm:cxn modelId="{A771EA35-8528-4B59-91C9-117A731A4052}" type="presOf" srcId="{88A6BD7E-BDE3-4E90-9776-FBD12F97E139}" destId="{C4D11130-041C-4191-8A84-44B6D1981B80}" srcOrd="0" destOrd="0" presId="urn:microsoft.com/office/officeart/2005/8/layout/vList2"/>
    <dgm:cxn modelId="{4B76933C-24F1-476A-BEBF-D03AD46B1C04}" srcId="{C840780C-D911-40EB-96A6-3A42CAC3E1CE}" destId="{6AE715F3-32B9-415C-B75D-70B62AF6A9CC}" srcOrd="4" destOrd="0" parTransId="{2E54D410-1E80-4E1F-96BF-3020F20C63C4}" sibTransId="{70B18AA6-3E08-466A-966D-81F335870A1D}"/>
    <dgm:cxn modelId="{6FF7C458-D33F-408F-BEC1-D32DE79ECD8B}" srcId="{C840780C-D911-40EB-96A6-3A42CAC3E1CE}" destId="{88A6BD7E-BDE3-4E90-9776-FBD12F97E139}" srcOrd="0" destOrd="0" parTransId="{EB6E6871-47FF-4FA2-AA73-E442756C5C90}" sibTransId="{39392121-5F4E-4A8D-ACBB-5E4E834C8589}"/>
    <dgm:cxn modelId="{8CB56184-2194-4050-BA1A-7143D528B06B}" type="presOf" srcId="{E80CA2F3-A382-4F57-944B-408EA37D83CE}" destId="{C4D11130-041C-4191-8A84-44B6D1981B80}" srcOrd="0" destOrd="2" presId="urn:microsoft.com/office/officeart/2005/8/layout/vList2"/>
    <dgm:cxn modelId="{2FAE8C85-571D-4C1B-9BB7-8D66064F7AFF}" srcId="{BCE15112-8BF4-40AA-9745-481DCFA4AFDD}" destId="{C840780C-D911-40EB-96A6-3A42CAC3E1CE}" srcOrd="0" destOrd="0" parTransId="{9CD34395-CDA6-4C73-859E-439A4BB9D688}" sibTransId="{EDF8C2DD-BE60-4738-89EE-0D48BC00086A}"/>
    <dgm:cxn modelId="{12C6EE87-8755-4F23-811E-66AB992B87FD}" srcId="{C840780C-D911-40EB-96A6-3A42CAC3E1CE}" destId="{04089DA3-0C33-4580-986C-071E53948B69}" srcOrd="5" destOrd="0" parTransId="{2C987D7C-D40A-46CA-AC90-ADAD473F20E1}" sibTransId="{B59CC2FE-0BD2-4972-8DFA-874456CBBA27}"/>
    <dgm:cxn modelId="{E95252A8-1934-4306-9A07-5CF6A79D034A}" type="presOf" srcId="{35236F55-601A-40BF-81FC-DF859FEC6301}" destId="{C4D11130-041C-4191-8A84-44B6D1981B80}" srcOrd="0" destOrd="1" presId="urn:microsoft.com/office/officeart/2005/8/layout/vList2"/>
    <dgm:cxn modelId="{D3E723B4-BDF9-49A2-A90E-0925FEB6B534}" srcId="{C840780C-D911-40EB-96A6-3A42CAC3E1CE}" destId="{5BD335D9-C508-4928-8ECC-6C451F8C63D4}" srcOrd="3" destOrd="0" parTransId="{42123ED9-499B-4E9D-AB78-837206111C0F}" sibTransId="{4E2D089D-A11F-4C40-B969-C2C2A4FC272E}"/>
    <dgm:cxn modelId="{FBB9C7BE-8F95-4B6B-9686-AF2C09E41A96}" type="presOf" srcId="{6AE715F3-32B9-415C-B75D-70B62AF6A9CC}" destId="{C4D11130-041C-4191-8A84-44B6D1981B80}" srcOrd="0" destOrd="4" presId="urn:microsoft.com/office/officeart/2005/8/layout/vList2"/>
    <dgm:cxn modelId="{B12188C3-8FD6-4D9F-AA05-8E7BE7CD4A41}" srcId="{C840780C-D911-40EB-96A6-3A42CAC3E1CE}" destId="{E80CA2F3-A382-4F57-944B-408EA37D83CE}" srcOrd="2" destOrd="0" parTransId="{38D77BF8-4BAD-402D-A65E-4C75645BB9AB}" sibTransId="{808028A7-DF21-42EF-9A17-910AA4C688E5}"/>
    <dgm:cxn modelId="{FCAAAAC3-367D-4648-9A46-FA21F19827D9}" type="presOf" srcId="{5BD335D9-C508-4928-8ECC-6C451F8C63D4}" destId="{C4D11130-041C-4191-8A84-44B6D1981B80}" srcOrd="0" destOrd="3" presId="urn:microsoft.com/office/officeart/2005/8/layout/vList2"/>
    <dgm:cxn modelId="{03ABEDCE-6D79-4561-865E-98CD5D42F810}" type="presOf" srcId="{BCE15112-8BF4-40AA-9745-481DCFA4AFDD}" destId="{28AD68D3-0FAE-42F2-BD62-1882023AB71F}" srcOrd="0" destOrd="0" presId="urn:microsoft.com/office/officeart/2005/8/layout/vList2"/>
    <dgm:cxn modelId="{04447EDC-A63B-4295-B869-0352461CF8AE}" type="presOf" srcId="{04089DA3-0C33-4580-986C-071E53948B69}" destId="{C4D11130-041C-4191-8A84-44B6D1981B80}" srcOrd="0" destOrd="5" presId="urn:microsoft.com/office/officeart/2005/8/layout/vList2"/>
    <dgm:cxn modelId="{536B18F9-574E-42A6-9D40-B63F9EB7D090}" type="presOf" srcId="{C840780C-D911-40EB-96A6-3A42CAC3E1CE}" destId="{2BCD30E8-51E6-41B4-9779-40981EDCD32F}" srcOrd="0" destOrd="0" presId="urn:microsoft.com/office/officeart/2005/8/layout/vList2"/>
    <dgm:cxn modelId="{998C3154-F3D1-4EF0-B4C5-6114EA1A05E6}" type="presParOf" srcId="{28AD68D3-0FAE-42F2-BD62-1882023AB71F}" destId="{2BCD30E8-51E6-41B4-9779-40981EDCD32F}" srcOrd="0" destOrd="0" presId="urn:microsoft.com/office/officeart/2005/8/layout/vList2"/>
    <dgm:cxn modelId="{F76335FA-4394-45A1-BC05-EC271158F1F9}" type="presParOf" srcId="{28AD68D3-0FAE-42F2-BD62-1882023AB71F}" destId="{C4D11130-041C-4191-8A84-44B6D1981B8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9C793-5617-48FA-AED2-EF30F5C2634C}">
      <dsp:nvSpPr>
        <dsp:cNvPr id="0" name=""/>
        <dsp:cNvSpPr/>
      </dsp:nvSpPr>
      <dsp:spPr>
        <a:xfrm>
          <a:off x="338925" y="12850"/>
          <a:ext cx="4698699" cy="4698699"/>
        </a:xfrm>
        <a:prstGeom prst="ellipse">
          <a:avLst/>
        </a:prstGeom>
        <a:solidFill>
          <a:schemeClr val="accent5">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a:t>“Recruitment is the process of looking for prospective employees and stimulating and encouraging them to apply for the job.” – (</a:t>
          </a:r>
          <a:r>
            <a:rPr lang="en-US" sz="1800" b="1" kern="1200" dirty="0" err="1"/>
            <a:t>Flippo</a:t>
          </a:r>
          <a:r>
            <a:rPr lang="en-US" sz="1800" b="1" kern="1200" dirty="0"/>
            <a:t> EB,1980)</a:t>
          </a:r>
        </a:p>
      </dsp:txBody>
      <dsp:txXfrm>
        <a:off x="995050" y="566928"/>
        <a:ext cx="2709159" cy="3590544"/>
      </dsp:txXfrm>
    </dsp:sp>
    <dsp:sp modelId="{695CA471-457F-4525-8009-95323C9E8CC1}">
      <dsp:nvSpPr>
        <dsp:cNvPr id="0" name=""/>
        <dsp:cNvSpPr/>
      </dsp:nvSpPr>
      <dsp:spPr>
        <a:xfrm>
          <a:off x="3718844" y="25700"/>
          <a:ext cx="4698699" cy="4698699"/>
        </a:xfrm>
        <a:prstGeom prst="ellipse">
          <a:avLst/>
        </a:prstGeom>
        <a:solidFill>
          <a:schemeClr val="accent5">
            <a:alpha val="50000"/>
            <a:hueOff val="7310632"/>
            <a:satOff val="795"/>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rtl="0">
            <a:lnSpc>
              <a:spcPct val="90000"/>
            </a:lnSpc>
            <a:spcBef>
              <a:spcPct val="0"/>
            </a:spcBef>
            <a:spcAft>
              <a:spcPct val="35000"/>
            </a:spcAft>
            <a:buNone/>
          </a:pPr>
          <a:r>
            <a:rPr lang="en-US" sz="1800" b="1" kern="1200" dirty="0"/>
            <a:t>“Recruitment is a process to discover the sources of manpower to meet the requirements of the staffing schedule and to employ effective measures for attracting that manpower in adequate numbers to facilitate effective selection of an efficient working force.” -</a:t>
          </a:r>
        </a:p>
        <a:p>
          <a:pPr marL="0" lvl="0" indent="0" algn="ctr" defTabSz="800100" rtl="0">
            <a:lnSpc>
              <a:spcPct val="90000"/>
            </a:lnSpc>
            <a:spcBef>
              <a:spcPct val="0"/>
            </a:spcBef>
            <a:spcAft>
              <a:spcPct val="35000"/>
            </a:spcAft>
            <a:buNone/>
          </a:pPr>
          <a:r>
            <a:rPr lang="en-US" sz="1800" b="1" kern="1200" dirty="0"/>
            <a:t> (Yoder D, et al1972)</a:t>
          </a:r>
        </a:p>
      </dsp:txBody>
      <dsp:txXfrm>
        <a:off x="5052258" y="579778"/>
        <a:ext cx="2709159" cy="35905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3D7C8-962F-40D5-954F-4C6C4DCE15BE}">
      <dsp:nvSpPr>
        <dsp:cNvPr id="0" name=""/>
        <dsp:cNvSpPr/>
      </dsp:nvSpPr>
      <dsp:spPr>
        <a:xfrm>
          <a:off x="0" y="18001"/>
          <a:ext cx="7924800" cy="719549"/>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sz="3000" b="1" kern="1200" dirty="0"/>
            <a:t>DISADVANTAGES</a:t>
          </a:r>
          <a:endParaRPr lang="en-US" sz="3000" kern="1200" dirty="0"/>
        </a:p>
      </dsp:txBody>
      <dsp:txXfrm>
        <a:off x="35125" y="53126"/>
        <a:ext cx="7854550" cy="649299"/>
      </dsp:txXfrm>
    </dsp:sp>
    <dsp:sp modelId="{4AC92A45-AE46-4662-89DF-BC989A4705FE}">
      <dsp:nvSpPr>
        <dsp:cNvPr id="0" name=""/>
        <dsp:cNvSpPr/>
      </dsp:nvSpPr>
      <dsp:spPr>
        <a:xfrm>
          <a:off x="0" y="737551"/>
          <a:ext cx="7924800" cy="1583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612"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en-US" sz="2300" kern="1200"/>
            <a:t>Inbreeding </a:t>
          </a:r>
        </a:p>
        <a:p>
          <a:pPr marL="228600" lvl="1" indent="-228600" algn="l" defTabSz="1022350" rtl="0">
            <a:lnSpc>
              <a:spcPct val="90000"/>
            </a:lnSpc>
            <a:spcBef>
              <a:spcPct val="0"/>
            </a:spcBef>
            <a:spcAft>
              <a:spcPct val="20000"/>
            </a:spcAft>
            <a:buChar char="•"/>
          </a:pPr>
          <a:r>
            <a:rPr lang="en-US" sz="2300" kern="1200" dirty="0"/>
            <a:t>Possible morale problems of those not promoted</a:t>
          </a:r>
        </a:p>
        <a:p>
          <a:pPr marL="228600" lvl="1" indent="-228600" algn="l" defTabSz="1022350" rtl="0">
            <a:lnSpc>
              <a:spcPct val="90000"/>
            </a:lnSpc>
            <a:spcBef>
              <a:spcPct val="0"/>
            </a:spcBef>
            <a:spcAft>
              <a:spcPct val="20000"/>
            </a:spcAft>
            <a:buChar char="•"/>
          </a:pPr>
          <a:r>
            <a:rPr lang="en-US" sz="2300" kern="1200" dirty="0"/>
            <a:t>“Political” infighting for promotions </a:t>
          </a:r>
        </a:p>
        <a:p>
          <a:pPr marL="228600" lvl="1" indent="-228600" algn="l" defTabSz="1022350" rtl="0">
            <a:lnSpc>
              <a:spcPct val="90000"/>
            </a:lnSpc>
            <a:spcBef>
              <a:spcPct val="0"/>
            </a:spcBef>
            <a:spcAft>
              <a:spcPct val="20000"/>
            </a:spcAft>
            <a:buChar char="•"/>
          </a:pPr>
          <a:r>
            <a:rPr lang="en-US" sz="2300" kern="1200" dirty="0"/>
            <a:t>Need for management- Development program</a:t>
          </a:r>
        </a:p>
      </dsp:txBody>
      <dsp:txXfrm>
        <a:off x="0" y="737551"/>
        <a:ext cx="7924800" cy="15835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7E04B-F863-4119-9B40-8A7CFC14C8F2}">
      <dsp:nvSpPr>
        <dsp:cNvPr id="0" name=""/>
        <dsp:cNvSpPr/>
      </dsp:nvSpPr>
      <dsp:spPr>
        <a:xfrm rot="5400000">
          <a:off x="-188" y="663953"/>
          <a:ext cx="5032258" cy="5031882"/>
        </a:xfrm>
        <a:prstGeom prst="blockArc">
          <a:avLst>
            <a:gd name="adj1" fmla="val 13500000"/>
            <a:gd name="adj2" fmla="val 18900000"/>
            <a:gd name="adj3" fmla="val 496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15CE57-D2D5-4C74-8AD1-A861CB02401B}">
      <dsp:nvSpPr>
        <dsp:cNvPr id="0" name=""/>
        <dsp:cNvSpPr/>
      </dsp:nvSpPr>
      <dsp:spPr>
        <a:xfrm rot="16200000">
          <a:off x="5178729" y="663953"/>
          <a:ext cx="5032258" cy="5031882"/>
        </a:xfrm>
        <a:prstGeom prst="blockArc">
          <a:avLst>
            <a:gd name="adj1" fmla="val 13500000"/>
            <a:gd name="adj2" fmla="val 18900000"/>
            <a:gd name="adj3" fmla="val 4960"/>
          </a:avLst>
        </a:prstGeom>
        <a:solidFill>
          <a:schemeClr val="accent5">
            <a:hueOff val="7310632"/>
            <a:satOff val="795"/>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3E01C7-C777-446A-8A04-9E87F73A9F4C}">
      <dsp:nvSpPr>
        <dsp:cNvPr id="0" name=""/>
        <dsp:cNvSpPr/>
      </dsp:nvSpPr>
      <dsp:spPr>
        <a:xfrm>
          <a:off x="5774207" y="5035059"/>
          <a:ext cx="3820881" cy="100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b="1" kern="1200"/>
            <a:t>DISADVANTAGES</a:t>
          </a:r>
          <a:endParaRPr lang="en-US" sz="3400" kern="1200"/>
        </a:p>
      </dsp:txBody>
      <dsp:txXfrm>
        <a:off x="5774207" y="5035059"/>
        <a:ext cx="3820881" cy="1006774"/>
      </dsp:txXfrm>
    </dsp:sp>
    <dsp:sp modelId="{2441A47F-FD3B-4B91-9087-BB2B516FB3A6}">
      <dsp:nvSpPr>
        <dsp:cNvPr id="0" name=""/>
        <dsp:cNvSpPr/>
      </dsp:nvSpPr>
      <dsp:spPr>
        <a:xfrm>
          <a:off x="6848797" y="1357357"/>
          <a:ext cx="1799428" cy="1799428"/>
        </a:xfrm>
        <a:prstGeom prst="ellipse">
          <a:avLst/>
        </a:prstGeom>
        <a:solidFill>
          <a:schemeClr val="accent5">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US" sz="1000" kern="1200"/>
            <a:t>May not select someone who will “fit” the job or organization</a:t>
          </a:r>
        </a:p>
      </dsp:txBody>
      <dsp:txXfrm>
        <a:off x="7056424" y="1599587"/>
        <a:ext cx="1384176" cy="570972"/>
      </dsp:txXfrm>
    </dsp:sp>
    <dsp:sp modelId="{394EEADD-E3BC-4DF0-8BDB-D433631DB8CF}">
      <dsp:nvSpPr>
        <dsp:cNvPr id="0" name=""/>
        <dsp:cNvSpPr/>
      </dsp:nvSpPr>
      <dsp:spPr>
        <a:xfrm>
          <a:off x="7486655" y="2209796"/>
          <a:ext cx="1799428" cy="1799428"/>
        </a:xfrm>
        <a:prstGeom prst="ellipse">
          <a:avLst/>
        </a:prstGeom>
        <a:solidFill>
          <a:schemeClr val="accent5">
            <a:alpha val="50000"/>
            <a:hueOff val="609219"/>
            <a:satOff val="66"/>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US" sz="1000" kern="1200"/>
            <a:t>May cause morale problems for internal </a:t>
          </a:r>
        </a:p>
      </dsp:txBody>
      <dsp:txXfrm>
        <a:off x="8455578" y="2417422"/>
        <a:ext cx="692088" cy="1384176"/>
      </dsp:txXfrm>
    </dsp:sp>
    <dsp:sp modelId="{54C3552F-BB60-4098-864F-6951346B5382}">
      <dsp:nvSpPr>
        <dsp:cNvPr id="0" name=""/>
        <dsp:cNvSpPr/>
      </dsp:nvSpPr>
      <dsp:spPr>
        <a:xfrm>
          <a:off x="6848797" y="2949159"/>
          <a:ext cx="1799428" cy="1799428"/>
        </a:xfrm>
        <a:prstGeom prst="ellipse">
          <a:avLst/>
        </a:prstGeom>
        <a:solidFill>
          <a:schemeClr val="accent5">
            <a:alpha val="50000"/>
            <a:hueOff val="1218439"/>
            <a:satOff val="132"/>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US" sz="1000" kern="1200" dirty="0"/>
            <a:t>Candidates not selected </a:t>
          </a:r>
        </a:p>
      </dsp:txBody>
      <dsp:txXfrm>
        <a:off x="7056424" y="3935384"/>
        <a:ext cx="1384176" cy="570972"/>
      </dsp:txXfrm>
    </dsp:sp>
    <dsp:sp modelId="{8A746F48-FA72-41FF-953B-EA3F1AD4D16C}">
      <dsp:nvSpPr>
        <dsp:cNvPr id="0" name=""/>
        <dsp:cNvSpPr/>
      </dsp:nvSpPr>
      <dsp:spPr>
        <a:xfrm>
          <a:off x="5543550" y="2057393"/>
          <a:ext cx="2257059" cy="1971256"/>
        </a:xfrm>
        <a:prstGeom prst="ellipse">
          <a:avLst/>
        </a:prstGeom>
        <a:solidFill>
          <a:schemeClr val="accent5">
            <a:alpha val="50000"/>
            <a:hueOff val="1827658"/>
            <a:satOff val="199"/>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Longer “adjustment”  time</a:t>
          </a:r>
        </a:p>
      </dsp:txBody>
      <dsp:txXfrm>
        <a:off x="5717170" y="2284846"/>
        <a:ext cx="868099" cy="1516351"/>
      </dsp:txXfrm>
    </dsp:sp>
    <dsp:sp modelId="{82FEEABD-5A16-49BA-BA14-62F1A4E5A86C}">
      <dsp:nvSpPr>
        <dsp:cNvPr id="0" name=""/>
        <dsp:cNvSpPr/>
      </dsp:nvSpPr>
      <dsp:spPr>
        <a:xfrm>
          <a:off x="1219200" y="1287084"/>
          <a:ext cx="1661045" cy="1482660"/>
        </a:xfrm>
        <a:prstGeom prst="ellipse">
          <a:avLst/>
        </a:prstGeom>
        <a:solidFill>
          <a:schemeClr val="accent5">
            <a:alpha val="50000"/>
            <a:hueOff val="2436877"/>
            <a:satOff val="265"/>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New “blood” brings new perspectives </a:t>
          </a:r>
        </a:p>
      </dsp:txBody>
      <dsp:txXfrm>
        <a:off x="1462454" y="1504215"/>
        <a:ext cx="1174537" cy="1048398"/>
      </dsp:txXfrm>
    </dsp:sp>
    <dsp:sp modelId="{A38E8C3A-6267-4A9C-B795-529439BD62B1}">
      <dsp:nvSpPr>
        <dsp:cNvPr id="0" name=""/>
        <dsp:cNvSpPr/>
      </dsp:nvSpPr>
      <dsp:spPr>
        <a:xfrm>
          <a:off x="1488327" y="2970548"/>
          <a:ext cx="423615" cy="423670"/>
        </a:xfrm>
        <a:prstGeom prst="ellipse">
          <a:avLst/>
        </a:prstGeom>
        <a:solidFill>
          <a:schemeClr val="accent5">
            <a:alpha val="50000"/>
            <a:hueOff val="3046097"/>
            <a:satOff val="33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C84672E-D81B-45E3-9D36-1A1E0B7285DA}">
      <dsp:nvSpPr>
        <dsp:cNvPr id="0" name=""/>
        <dsp:cNvSpPr/>
      </dsp:nvSpPr>
      <dsp:spPr>
        <a:xfrm>
          <a:off x="2867909" y="1333452"/>
          <a:ext cx="423615" cy="423670"/>
        </a:xfrm>
        <a:prstGeom prst="ellipse">
          <a:avLst/>
        </a:prstGeom>
        <a:solidFill>
          <a:schemeClr val="accent5">
            <a:alpha val="50000"/>
            <a:hueOff val="3655316"/>
            <a:satOff val="397"/>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2E9D162-F4BF-454D-A193-B7F37C75F63D}">
      <dsp:nvSpPr>
        <dsp:cNvPr id="0" name=""/>
        <dsp:cNvSpPr/>
      </dsp:nvSpPr>
      <dsp:spPr>
        <a:xfrm>
          <a:off x="2799580" y="1774698"/>
          <a:ext cx="1620020" cy="1482660"/>
        </a:xfrm>
        <a:prstGeom prst="ellipse">
          <a:avLst/>
        </a:prstGeom>
        <a:solidFill>
          <a:schemeClr val="accent5">
            <a:alpha val="50000"/>
            <a:hueOff val="4264536"/>
            <a:satOff val="464"/>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Cheaper and faster than training Professionals </a:t>
          </a:r>
        </a:p>
      </dsp:txBody>
      <dsp:txXfrm>
        <a:off x="3036826" y="1991829"/>
        <a:ext cx="1145528" cy="1048398"/>
      </dsp:txXfrm>
    </dsp:sp>
    <dsp:sp modelId="{87752597-5A6A-4233-AC57-742C9BECB85B}">
      <dsp:nvSpPr>
        <dsp:cNvPr id="0" name=""/>
        <dsp:cNvSpPr/>
      </dsp:nvSpPr>
      <dsp:spPr>
        <a:xfrm>
          <a:off x="4079250" y="3279794"/>
          <a:ext cx="423615" cy="423670"/>
        </a:xfrm>
        <a:prstGeom prst="ellipse">
          <a:avLst/>
        </a:prstGeom>
        <a:solidFill>
          <a:schemeClr val="accent5">
            <a:alpha val="50000"/>
            <a:hueOff val="4873755"/>
            <a:satOff val="530"/>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033583C-140F-492F-BAAF-0462255CE848}">
      <dsp:nvSpPr>
        <dsp:cNvPr id="0" name=""/>
        <dsp:cNvSpPr/>
      </dsp:nvSpPr>
      <dsp:spPr>
        <a:xfrm>
          <a:off x="960933" y="3543794"/>
          <a:ext cx="1482652" cy="1482660"/>
        </a:xfrm>
        <a:prstGeom prst="ellipse">
          <a:avLst/>
        </a:prstGeom>
        <a:solidFill>
          <a:schemeClr val="accent5">
            <a:alpha val="50000"/>
            <a:hueOff val="5482974"/>
            <a:satOff val="596"/>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No group of political supporters in company </a:t>
          </a:r>
        </a:p>
      </dsp:txBody>
      <dsp:txXfrm>
        <a:off x="1178062" y="3760925"/>
        <a:ext cx="1048394" cy="1048398"/>
      </dsp:txXfrm>
    </dsp:sp>
    <dsp:sp modelId="{7314686E-C09D-4FA8-AA1F-BD7F1E39FA71}">
      <dsp:nvSpPr>
        <dsp:cNvPr id="0" name=""/>
        <dsp:cNvSpPr/>
      </dsp:nvSpPr>
      <dsp:spPr>
        <a:xfrm>
          <a:off x="2413604" y="3425630"/>
          <a:ext cx="1853597" cy="1482660"/>
        </a:xfrm>
        <a:prstGeom prst="ellipse">
          <a:avLst/>
        </a:prstGeom>
        <a:solidFill>
          <a:schemeClr val="accent5">
            <a:alpha val="50000"/>
            <a:hueOff val="6092194"/>
            <a:satOff val="662"/>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Organization ready </a:t>
          </a:r>
          <a:endParaRPr lang="en-US" sz="1600" kern="1200" dirty="0"/>
        </a:p>
      </dsp:txBody>
      <dsp:txXfrm>
        <a:off x="2685057" y="3642761"/>
        <a:ext cx="1310691" cy="1048398"/>
      </dsp:txXfrm>
    </dsp:sp>
    <dsp:sp modelId="{348A29A8-2148-468A-818B-D2036F27EAC8}">
      <dsp:nvSpPr>
        <dsp:cNvPr id="0" name=""/>
        <dsp:cNvSpPr/>
      </dsp:nvSpPr>
      <dsp:spPr>
        <a:xfrm>
          <a:off x="2102144" y="2869585"/>
          <a:ext cx="728221" cy="728055"/>
        </a:xfrm>
        <a:prstGeom prst="ellipse">
          <a:avLst/>
        </a:prstGeom>
        <a:solidFill>
          <a:schemeClr val="accent5">
            <a:alpha val="50000"/>
            <a:hueOff val="6701413"/>
            <a:satOff val="729"/>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940F3EB-2A93-44EC-AC9A-A0CDDCC44910}">
      <dsp:nvSpPr>
        <dsp:cNvPr id="0" name=""/>
        <dsp:cNvSpPr/>
      </dsp:nvSpPr>
      <dsp:spPr>
        <a:xfrm>
          <a:off x="1012645" y="3242027"/>
          <a:ext cx="318419" cy="318220"/>
        </a:xfrm>
        <a:prstGeom prst="ellipse">
          <a:avLst/>
        </a:prstGeom>
        <a:solidFill>
          <a:schemeClr val="accent5">
            <a:alpha val="50000"/>
            <a:hueOff val="7310632"/>
            <a:satOff val="795"/>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2548D48-817B-4F96-8DC2-8654569292EE}">
      <dsp:nvSpPr>
        <dsp:cNvPr id="0" name=""/>
        <dsp:cNvSpPr/>
      </dsp:nvSpPr>
      <dsp:spPr>
        <a:xfrm>
          <a:off x="945520" y="5035059"/>
          <a:ext cx="3820881" cy="100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b="1" kern="1200"/>
            <a:t>ADVANTAGES</a:t>
          </a:r>
          <a:r>
            <a:rPr lang="en-US" sz="3400" kern="1200"/>
            <a:t> </a:t>
          </a:r>
        </a:p>
      </dsp:txBody>
      <dsp:txXfrm>
        <a:off x="945520" y="5035059"/>
        <a:ext cx="3820881" cy="10067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E5801-F6DC-4A58-98D7-FC0EC19C6325}">
      <dsp:nvSpPr>
        <dsp:cNvPr id="0" name=""/>
        <dsp:cNvSpPr/>
      </dsp:nvSpPr>
      <dsp:spPr>
        <a:xfrm>
          <a:off x="0" y="1920240"/>
          <a:ext cx="8991600" cy="2560320"/>
        </a:xfrm>
        <a:prstGeom prst="notchedRightArrow">
          <a:avLst/>
        </a:prstGeom>
        <a:gradFill rotWithShape="0">
          <a:gsLst>
            <a:gs pos="0">
              <a:schemeClr val="accent5">
                <a:tint val="40000"/>
                <a:hueOff val="0"/>
                <a:satOff val="0"/>
                <a:lumOff val="0"/>
                <a:alphaOff val="0"/>
                <a:tint val="98000"/>
                <a:lumMod val="114000"/>
              </a:schemeClr>
            </a:gs>
            <a:gs pos="100000">
              <a:schemeClr val="accent5">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8C4A065-A5BB-499F-8BA7-1ED874857FDC}">
      <dsp:nvSpPr>
        <dsp:cNvPr id="0" name=""/>
        <dsp:cNvSpPr/>
      </dsp:nvSpPr>
      <dsp:spPr>
        <a:xfrm>
          <a:off x="1062" y="0"/>
          <a:ext cx="3738939" cy="2560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marL="0" lvl="0" indent="0" algn="l" defTabSz="889000" rtl="0">
            <a:lnSpc>
              <a:spcPct val="90000"/>
            </a:lnSpc>
            <a:spcBef>
              <a:spcPct val="0"/>
            </a:spcBef>
            <a:spcAft>
              <a:spcPct val="35000"/>
            </a:spcAft>
            <a:buNone/>
          </a:pPr>
          <a:r>
            <a:rPr lang="en-US" sz="2000" b="1" kern="1200" dirty="0"/>
            <a:t>ADVANTAGES</a:t>
          </a:r>
          <a:r>
            <a:rPr lang="en-US" sz="2000" kern="1200" dirty="0"/>
            <a:t> </a:t>
          </a:r>
        </a:p>
        <a:p>
          <a:pPr marL="171450" lvl="1" indent="-171450" algn="l" defTabSz="800100" rtl="0">
            <a:lnSpc>
              <a:spcPct val="90000"/>
            </a:lnSpc>
            <a:spcBef>
              <a:spcPct val="0"/>
            </a:spcBef>
            <a:spcAft>
              <a:spcPct val="15000"/>
            </a:spcAft>
            <a:buChar char="•"/>
          </a:pPr>
          <a:r>
            <a:rPr lang="en-US" sz="1800" kern="1200" dirty="0"/>
            <a:t>Cost savings </a:t>
          </a:r>
        </a:p>
        <a:p>
          <a:pPr marL="171450" lvl="1" indent="-171450" algn="l" defTabSz="800100" rtl="0">
            <a:lnSpc>
              <a:spcPct val="90000"/>
            </a:lnSpc>
            <a:spcBef>
              <a:spcPct val="0"/>
            </a:spcBef>
            <a:spcAft>
              <a:spcPct val="15000"/>
            </a:spcAft>
            <a:buChar char="•"/>
          </a:pPr>
          <a:r>
            <a:rPr lang="en-US" sz="1800" kern="1200" dirty="0"/>
            <a:t>Time savings </a:t>
          </a:r>
        </a:p>
        <a:p>
          <a:pPr marL="171450" lvl="1" indent="-171450" algn="l" defTabSz="800100" rtl="0">
            <a:lnSpc>
              <a:spcPct val="90000"/>
            </a:lnSpc>
            <a:spcBef>
              <a:spcPct val="0"/>
            </a:spcBef>
            <a:spcAft>
              <a:spcPct val="15000"/>
            </a:spcAft>
            <a:buChar char="•"/>
          </a:pPr>
          <a:r>
            <a:rPr lang="en-US" sz="1800" kern="1200" dirty="0"/>
            <a:t>Expanded pool of applicants</a:t>
          </a:r>
        </a:p>
      </dsp:txBody>
      <dsp:txXfrm>
        <a:off x="1062" y="0"/>
        <a:ext cx="3738939" cy="2560320"/>
      </dsp:txXfrm>
    </dsp:sp>
    <dsp:sp modelId="{9614E2C9-6120-4285-99B1-C54257B9C130}">
      <dsp:nvSpPr>
        <dsp:cNvPr id="0" name=""/>
        <dsp:cNvSpPr/>
      </dsp:nvSpPr>
      <dsp:spPr>
        <a:xfrm>
          <a:off x="1550492" y="2880360"/>
          <a:ext cx="640080" cy="640080"/>
        </a:xfrm>
        <a:prstGeom prst="ellips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6B12CC2-68C4-4199-AA16-DE6240BB5C95}">
      <dsp:nvSpPr>
        <dsp:cNvPr id="0" name=""/>
        <dsp:cNvSpPr/>
      </dsp:nvSpPr>
      <dsp:spPr>
        <a:xfrm>
          <a:off x="4579048" y="4238366"/>
          <a:ext cx="4252985" cy="204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rtl="0">
            <a:lnSpc>
              <a:spcPct val="90000"/>
            </a:lnSpc>
            <a:spcBef>
              <a:spcPct val="0"/>
            </a:spcBef>
            <a:spcAft>
              <a:spcPct val="35000"/>
            </a:spcAft>
            <a:buNone/>
          </a:pPr>
          <a:r>
            <a:rPr lang="en-US" sz="1600" b="1" kern="1200"/>
            <a:t>DISADVANTAGES</a:t>
          </a:r>
          <a:endParaRPr lang="en-US" sz="1600" kern="1200"/>
        </a:p>
        <a:p>
          <a:pPr marL="171450" lvl="1" indent="-171450" algn="just" defTabSz="711200" rtl="0">
            <a:lnSpc>
              <a:spcPct val="90000"/>
            </a:lnSpc>
            <a:spcBef>
              <a:spcPct val="0"/>
            </a:spcBef>
            <a:spcAft>
              <a:spcPct val="15000"/>
            </a:spcAft>
            <a:buChar char="•"/>
          </a:pPr>
          <a:r>
            <a:rPr lang="en-US" sz="1600" kern="1200" dirty="0"/>
            <a:t>More unqualified applicants </a:t>
          </a:r>
        </a:p>
        <a:p>
          <a:pPr marL="171450" lvl="1" indent="-171450" algn="just" defTabSz="711200" rtl="0">
            <a:lnSpc>
              <a:spcPct val="90000"/>
            </a:lnSpc>
            <a:spcBef>
              <a:spcPct val="0"/>
            </a:spcBef>
            <a:spcAft>
              <a:spcPct val="15000"/>
            </a:spcAft>
            <a:buChar char="•"/>
          </a:pPr>
          <a:r>
            <a:rPr lang="en-US" sz="1600" kern="1200" dirty="0"/>
            <a:t>Additional work for HR staff members </a:t>
          </a:r>
        </a:p>
        <a:p>
          <a:pPr marL="171450" lvl="1" indent="-171450" algn="just" defTabSz="711200" rtl="0">
            <a:lnSpc>
              <a:spcPct val="90000"/>
            </a:lnSpc>
            <a:spcBef>
              <a:spcPct val="0"/>
            </a:spcBef>
            <a:spcAft>
              <a:spcPct val="15000"/>
            </a:spcAft>
            <a:buChar char="•"/>
          </a:pPr>
          <a:r>
            <a:rPr lang="en-US" sz="1600" kern="1200" dirty="0"/>
            <a:t>Many applicants are not seriously seeking employment </a:t>
          </a:r>
        </a:p>
        <a:p>
          <a:pPr marL="171450" lvl="1" indent="-171450" algn="just" defTabSz="711200" rtl="0">
            <a:lnSpc>
              <a:spcPct val="90000"/>
            </a:lnSpc>
            <a:spcBef>
              <a:spcPct val="0"/>
            </a:spcBef>
            <a:spcAft>
              <a:spcPct val="15000"/>
            </a:spcAft>
            <a:buChar char="•"/>
          </a:pPr>
          <a:r>
            <a:rPr lang="en-US" sz="1600" kern="1200" dirty="0"/>
            <a:t>Access limited or unavailable to some applicants</a:t>
          </a:r>
        </a:p>
      </dsp:txBody>
      <dsp:txXfrm>
        <a:off x="4579048" y="4238366"/>
        <a:ext cx="4252985" cy="2041343"/>
      </dsp:txXfrm>
    </dsp:sp>
    <dsp:sp modelId="{A960AD87-7D2F-4BB4-9D49-99139CBC1578}">
      <dsp:nvSpPr>
        <dsp:cNvPr id="0" name=""/>
        <dsp:cNvSpPr/>
      </dsp:nvSpPr>
      <dsp:spPr>
        <a:xfrm>
          <a:off x="5644844" y="3010104"/>
          <a:ext cx="640080" cy="640080"/>
        </a:xfrm>
        <a:prstGeom prst="ellipse">
          <a:avLst/>
        </a:prstGeom>
        <a:gradFill rotWithShape="0">
          <a:gsLst>
            <a:gs pos="0">
              <a:schemeClr val="accent5">
                <a:hueOff val="7310632"/>
                <a:satOff val="795"/>
                <a:lumOff val="-1"/>
                <a:alphaOff val="0"/>
                <a:tint val="98000"/>
                <a:lumMod val="114000"/>
              </a:schemeClr>
            </a:gs>
            <a:gs pos="100000">
              <a:schemeClr val="accent5">
                <a:hueOff val="7310632"/>
                <a:satOff val="795"/>
                <a:lumOff val="-1"/>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435D0-94BD-4223-A128-207B592AEA62}">
      <dsp:nvSpPr>
        <dsp:cNvPr id="0" name=""/>
        <dsp:cNvSpPr/>
      </dsp:nvSpPr>
      <dsp:spPr>
        <a:xfrm>
          <a:off x="81057" y="0"/>
          <a:ext cx="2912305" cy="4876799"/>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b="1" kern="1200" dirty="0"/>
            <a:t>A company may draw required personnel from outsourcing firms. </a:t>
          </a:r>
        </a:p>
      </dsp:txBody>
      <dsp:txXfrm>
        <a:off x="81057" y="1950719"/>
        <a:ext cx="2912305" cy="1950719"/>
      </dsp:txXfrm>
    </dsp:sp>
    <dsp:sp modelId="{DD8A9A61-F2BC-4E14-A8BC-59E2FBC69195}">
      <dsp:nvSpPr>
        <dsp:cNvPr id="0" name=""/>
        <dsp:cNvSpPr/>
      </dsp:nvSpPr>
      <dsp:spPr>
        <a:xfrm>
          <a:off x="646037" y="292607"/>
          <a:ext cx="1623974" cy="1623974"/>
        </a:xfrm>
        <a:prstGeom prst="ellipse">
          <a:avLst/>
        </a:prstGeom>
        <a:blipFill rotWithShape="1">
          <a:blip xmlns:r="http://schemas.openxmlformats.org/officeDocument/2006/relationships" r:embed="rId1"/>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A6FF57B8-D895-4920-BC48-5C6A1EF7903B}">
      <dsp:nvSpPr>
        <dsp:cNvPr id="0" name=""/>
        <dsp:cNvSpPr/>
      </dsp:nvSpPr>
      <dsp:spPr>
        <a:xfrm>
          <a:off x="3001547" y="0"/>
          <a:ext cx="2912305" cy="4876799"/>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b="1" kern="1200" dirty="0"/>
            <a:t>The outsourcing firms conducts the initial screening of the candidates according to the needs of the organization.</a:t>
          </a:r>
          <a:r>
            <a:rPr lang="en-US" sz="1900" kern="1200" dirty="0"/>
            <a:t> </a:t>
          </a:r>
        </a:p>
      </dsp:txBody>
      <dsp:txXfrm>
        <a:off x="3001547" y="1950719"/>
        <a:ext cx="2912305" cy="1950719"/>
      </dsp:txXfrm>
    </dsp:sp>
    <dsp:sp modelId="{3D036EE7-48D2-48A1-9BD0-6396319E917A}">
      <dsp:nvSpPr>
        <dsp:cNvPr id="0" name=""/>
        <dsp:cNvSpPr/>
      </dsp:nvSpPr>
      <dsp:spPr>
        <a:xfrm>
          <a:off x="3645712" y="292607"/>
          <a:ext cx="1623974" cy="1623974"/>
        </a:xfrm>
        <a:prstGeom prst="ellipse">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E3848789-99E0-4EA2-9956-7867A3D64488}">
      <dsp:nvSpPr>
        <dsp:cNvPr id="0" name=""/>
        <dsp:cNvSpPr/>
      </dsp:nvSpPr>
      <dsp:spPr>
        <a:xfrm>
          <a:off x="6003094" y="0"/>
          <a:ext cx="2912305" cy="4876799"/>
        </a:xfrm>
        <a:prstGeom prst="roundRect">
          <a:avLst>
            <a:gd name="adj" fmla="val 10000"/>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t>In turn, the outsourcing firms charge the organizations for their services.</a:t>
          </a:r>
        </a:p>
      </dsp:txBody>
      <dsp:txXfrm>
        <a:off x="6003094" y="1950719"/>
        <a:ext cx="2912305" cy="1950719"/>
      </dsp:txXfrm>
    </dsp:sp>
    <dsp:sp modelId="{DE99C499-DF95-4ED5-99E5-25E1067FCE69}">
      <dsp:nvSpPr>
        <dsp:cNvPr id="0" name=""/>
        <dsp:cNvSpPr/>
      </dsp:nvSpPr>
      <dsp:spPr>
        <a:xfrm>
          <a:off x="6645388" y="292607"/>
          <a:ext cx="1623974" cy="1623974"/>
        </a:xfrm>
        <a:prstGeom prst="ellipse">
          <a:avLst/>
        </a:prstGeom>
        <a:blipFill rotWithShape="1">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AE2E1A2B-83A0-4D63-BC0F-405D4233F5FC}">
      <dsp:nvSpPr>
        <dsp:cNvPr id="0" name=""/>
        <dsp:cNvSpPr/>
      </dsp:nvSpPr>
      <dsp:spPr>
        <a:xfrm>
          <a:off x="356615" y="3901439"/>
          <a:ext cx="8202168" cy="731519"/>
        </a:xfrm>
        <a:prstGeom prst="leftRightArrow">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8A503-953E-413D-835E-E4AA09A788A1}">
      <dsp:nvSpPr>
        <dsp:cNvPr id="0" name=""/>
        <dsp:cNvSpPr/>
      </dsp:nvSpPr>
      <dsp:spPr>
        <a:xfrm>
          <a:off x="1330592" y="0"/>
          <a:ext cx="4525963" cy="4525963"/>
        </a:xfrm>
        <a:prstGeom prst="triangl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832426-0046-470D-9B8C-29EB8C4C34A7}">
      <dsp:nvSpPr>
        <dsp:cNvPr id="0" name=""/>
        <dsp:cNvSpPr/>
      </dsp:nvSpPr>
      <dsp:spPr>
        <a:xfrm>
          <a:off x="3382421" y="453038"/>
          <a:ext cx="3364182" cy="804419"/>
        </a:xfrm>
        <a:prstGeom prst="round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Company need not plan for human resources much in advance. </a:t>
          </a:r>
        </a:p>
      </dsp:txBody>
      <dsp:txXfrm>
        <a:off x="3421689" y="492306"/>
        <a:ext cx="3285646" cy="725883"/>
      </dsp:txXfrm>
    </dsp:sp>
    <dsp:sp modelId="{AAE2B119-2439-47AC-A0EC-8DD297A4FB27}">
      <dsp:nvSpPr>
        <dsp:cNvPr id="0" name=""/>
        <dsp:cNvSpPr/>
      </dsp:nvSpPr>
      <dsp:spPr>
        <a:xfrm>
          <a:off x="3306211" y="1358009"/>
          <a:ext cx="3516600" cy="804419"/>
        </a:xfrm>
        <a:prstGeom prst="roundRect">
          <a:avLst/>
        </a:prstGeom>
        <a:solidFill>
          <a:schemeClr val="lt1">
            <a:alpha val="90000"/>
            <a:hueOff val="0"/>
            <a:satOff val="0"/>
            <a:lumOff val="0"/>
            <a:alphaOff val="0"/>
          </a:schemeClr>
        </a:solidFill>
        <a:ln w="19050" cap="rnd" cmpd="sng" algn="ctr">
          <a:solidFill>
            <a:schemeClr val="accent5">
              <a:hueOff val="2436877"/>
              <a:satOff val="265"/>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Value creation, operational flexibility and competitive advantage. </a:t>
          </a:r>
        </a:p>
      </dsp:txBody>
      <dsp:txXfrm>
        <a:off x="3345479" y="1397277"/>
        <a:ext cx="3438064" cy="725883"/>
      </dsp:txXfrm>
    </dsp:sp>
    <dsp:sp modelId="{94C604F6-A321-41EE-8324-0EBC0F684A0D}">
      <dsp:nvSpPr>
        <dsp:cNvPr id="0" name=""/>
        <dsp:cNvSpPr/>
      </dsp:nvSpPr>
      <dsp:spPr>
        <a:xfrm>
          <a:off x="3300401" y="2262981"/>
          <a:ext cx="3528221" cy="804419"/>
        </a:xfrm>
        <a:prstGeom prst="roundRect">
          <a:avLst/>
        </a:prstGeom>
        <a:solidFill>
          <a:schemeClr val="lt1">
            <a:alpha val="90000"/>
            <a:hueOff val="0"/>
            <a:satOff val="0"/>
            <a:lumOff val="0"/>
            <a:alphaOff val="0"/>
          </a:schemeClr>
        </a:solidFill>
        <a:ln w="19050" cap="rnd" cmpd="sng" algn="ctr">
          <a:solidFill>
            <a:schemeClr val="accent5">
              <a:hueOff val="4873755"/>
              <a:satOff val="530"/>
              <a:lumOff val="-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Company is free from salary negotiations, weeding the unsuitable resumes/candidates.</a:t>
          </a:r>
        </a:p>
      </dsp:txBody>
      <dsp:txXfrm>
        <a:off x="3339669" y="2302249"/>
        <a:ext cx="3449685" cy="725883"/>
      </dsp:txXfrm>
    </dsp:sp>
    <dsp:sp modelId="{33979C00-D510-4A26-909F-A1FC25056164}">
      <dsp:nvSpPr>
        <dsp:cNvPr id="0" name=""/>
        <dsp:cNvSpPr/>
      </dsp:nvSpPr>
      <dsp:spPr>
        <a:xfrm>
          <a:off x="3230017" y="3167953"/>
          <a:ext cx="3668990" cy="804419"/>
        </a:xfrm>
        <a:prstGeom prst="roundRect">
          <a:avLst/>
        </a:prstGeom>
        <a:solidFill>
          <a:schemeClr val="lt1">
            <a:alpha val="90000"/>
            <a:hueOff val="0"/>
            <a:satOff val="0"/>
            <a:lumOff val="0"/>
            <a:alphaOff val="0"/>
          </a:schemeClr>
        </a:solidFill>
        <a:ln w="19050" cap="rnd" cmpd="sng" algn="ctr">
          <a:solidFill>
            <a:schemeClr val="accent5">
              <a:hueOff val="7310632"/>
              <a:satOff val="795"/>
              <a:lumOff val="-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Company can save a lot of its resources and time</a:t>
          </a:r>
        </a:p>
      </dsp:txBody>
      <dsp:txXfrm>
        <a:off x="3269285" y="3207221"/>
        <a:ext cx="3590454" cy="72588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99255-C47F-4989-B083-D7738B6EFF7E}">
      <dsp:nvSpPr>
        <dsp:cNvPr id="0" name=""/>
        <dsp:cNvSpPr/>
      </dsp:nvSpPr>
      <dsp:spPr>
        <a:xfrm>
          <a:off x="-5513922" y="-844209"/>
          <a:ext cx="6565219" cy="6565219"/>
        </a:xfrm>
        <a:prstGeom prst="blockArc">
          <a:avLst>
            <a:gd name="adj1" fmla="val 18900000"/>
            <a:gd name="adj2" fmla="val 2700000"/>
            <a:gd name="adj3" fmla="val 329"/>
          </a:avLst>
        </a:prstGeom>
        <a:noFill/>
        <a:ln w="19050" cap="rnd"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5EBB5DF-3DA0-4C2B-AC7F-66BFE2ACF36E}">
      <dsp:nvSpPr>
        <dsp:cNvPr id="0" name=""/>
        <dsp:cNvSpPr/>
      </dsp:nvSpPr>
      <dsp:spPr>
        <a:xfrm>
          <a:off x="550354" y="374928"/>
          <a:ext cx="6620621" cy="750246"/>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5508"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a:t>Image of the Company </a:t>
          </a:r>
        </a:p>
      </dsp:txBody>
      <dsp:txXfrm>
        <a:off x="550354" y="374928"/>
        <a:ext cx="6620621" cy="750246"/>
      </dsp:txXfrm>
    </dsp:sp>
    <dsp:sp modelId="{08BB5F38-D5D3-445C-8546-D337E6D24D7E}">
      <dsp:nvSpPr>
        <dsp:cNvPr id="0" name=""/>
        <dsp:cNvSpPr/>
      </dsp:nvSpPr>
      <dsp:spPr>
        <a:xfrm>
          <a:off x="81450" y="281147"/>
          <a:ext cx="937808" cy="937808"/>
        </a:xfrm>
        <a:prstGeom prst="ellipse">
          <a:avLst/>
        </a:prstGeom>
        <a:solidFill>
          <a:schemeClr val="lt1">
            <a:hueOff val="0"/>
            <a:satOff val="0"/>
            <a:lumOff val="0"/>
            <a:alphaOff val="0"/>
          </a:schemeClr>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97EFDB9-F980-46D4-AC7D-26213A69090C}">
      <dsp:nvSpPr>
        <dsp:cNvPr id="0" name=""/>
        <dsp:cNvSpPr/>
      </dsp:nvSpPr>
      <dsp:spPr>
        <a:xfrm>
          <a:off x="980488" y="1500493"/>
          <a:ext cx="6190488" cy="750246"/>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5508"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a:t>Attractiveness of Job </a:t>
          </a:r>
        </a:p>
      </dsp:txBody>
      <dsp:txXfrm>
        <a:off x="980488" y="1500493"/>
        <a:ext cx="6190488" cy="750246"/>
      </dsp:txXfrm>
    </dsp:sp>
    <dsp:sp modelId="{973D9F67-5750-41BA-8AFD-0B20A5FE7CE8}">
      <dsp:nvSpPr>
        <dsp:cNvPr id="0" name=""/>
        <dsp:cNvSpPr/>
      </dsp:nvSpPr>
      <dsp:spPr>
        <a:xfrm>
          <a:off x="511583" y="1406712"/>
          <a:ext cx="937808" cy="937808"/>
        </a:xfrm>
        <a:prstGeom prst="ellipse">
          <a:avLst/>
        </a:prstGeom>
        <a:solidFill>
          <a:schemeClr val="lt1">
            <a:hueOff val="0"/>
            <a:satOff val="0"/>
            <a:lumOff val="0"/>
            <a:alphaOff val="0"/>
          </a:schemeClr>
        </a:soli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60D3018-D30B-4B16-82EA-23CA0BEBF750}">
      <dsp:nvSpPr>
        <dsp:cNvPr id="0" name=""/>
        <dsp:cNvSpPr/>
      </dsp:nvSpPr>
      <dsp:spPr>
        <a:xfrm>
          <a:off x="980488" y="2626059"/>
          <a:ext cx="6190488" cy="750246"/>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5508"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a:t>Internal Organizational Policy </a:t>
          </a:r>
        </a:p>
      </dsp:txBody>
      <dsp:txXfrm>
        <a:off x="980488" y="2626059"/>
        <a:ext cx="6190488" cy="750246"/>
      </dsp:txXfrm>
    </dsp:sp>
    <dsp:sp modelId="{D068F7C1-4593-49D3-A70B-72E7D3CC3E3F}">
      <dsp:nvSpPr>
        <dsp:cNvPr id="0" name=""/>
        <dsp:cNvSpPr/>
      </dsp:nvSpPr>
      <dsp:spPr>
        <a:xfrm>
          <a:off x="511583" y="2532278"/>
          <a:ext cx="937808" cy="937808"/>
        </a:xfrm>
        <a:prstGeom prst="ellipse">
          <a:avLst/>
        </a:prstGeom>
        <a:solidFill>
          <a:schemeClr val="lt1">
            <a:hueOff val="0"/>
            <a:satOff val="0"/>
            <a:lumOff val="0"/>
            <a:alphaOff val="0"/>
          </a:schemeClr>
        </a:soli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D34C6E8-20E2-4BC9-96DD-F573F18F70F4}">
      <dsp:nvSpPr>
        <dsp:cNvPr id="0" name=""/>
        <dsp:cNvSpPr/>
      </dsp:nvSpPr>
      <dsp:spPr>
        <a:xfrm>
          <a:off x="550354" y="3751624"/>
          <a:ext cx="6620621" cy="750246"/>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5508"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a:t>Recruitment Cost</a:t>
          </a:r>
        </a:p>
      </dsp:txBody>
      <dsp:txXfrm>
        <a:off x="550354" y="3751624"/>
        <a:ext cx="6620621" cy="750246"/>
      </dsp:txXfrm>
    </dsp:sp>
    <dsp:sp modelId="{C22C74C4-8A53-492D-80A2-FA339FA08901}">
      <dsp:nvSpPr>
        <dsp:cNvPr id="0" name=""/>
        <dsp:cNvSpPr/>
      </dsp:nvSpPr>
      <dsp:spPr>
        <a:xfrm>
          <a:off x="81450" y="3657843"/>
          <a:ext cx="937808" cy="937808"/>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41DEC-95B3-42E7-B829-FF502FD19644}">
      <dsp:nvSpPr>
        <dsp:cNvPr id="0" name=""/>
        <dsp:cNvSpPr/>
      </dsp:nvSpPr>
      <dsp:spPr>
        <a:xfrm>
          <a:off x="0" y="44523"/>
          <a:ext cx="8305800" cy="2023807"/>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IN" sz="1700" b="1" kern="1200" dirty="0"/>
            <a:t>Reduce Applicant Numbers                                                                                                                                                   </a:t>
          </a:r>
          <a:r>
            <a:rPr lang="en-IN" sz="1700" kern="1200" dirty="0"/>
            <a:t>Recruitment attracts many applicants to a particular job, which may prove difficult to manage, but selection reduces applicants to a manageable number. Candidates who have applied for a job during the recruitment stage are screened in the selection stage. Those who prove suitable for the job are selected, and unsuitable ones are rejected.</a:t>
          </a:r>
          <a:endParaRPr lang="en-US" sz="1700" kern="1200" dirty="0"/>
        </a:p>
      </dsp:txBody>
      <dsp:txXfrm>
        <a:off x="98794" y="143317"/>
        <a:ext cx="8108212" cy="1826219"/>
      </dsp:txXfrm>
    </dsp:sp>
    <dsp:sp modelId="{9C4AD232-329C-46AE-B0AF-0B181D79204D}">
      <dsp:nvSpPr>
        <dsp:cNvPr id="0" name=""/>
        <dsp:cNvSpPr/>
      </dsp:nvSpPr>
      <dsp:spPr>
        <a:xfrm>
          <a:off x="0" y="2133600"/>
          <a:ext cx="8305800" cy="2023807"/>
        </a:xfrm>
        <a:prstGeom prst="roundRect">
          <a:avLst/>
        </a:prstGeom>
        <a:solidFill>
          <a:schemeClr val="accent5">
            <a:hueOff val="7310632"/>
            <a:satOff val="795"/>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IN" sz="1700" b="1" kern="1200" dirty="0"/>
            <a:t>Assess Behaviour                                                                                                                      </a:t>
          </a:r>
          <a:r>
            <a:rPr lang="en-IN" sz="1700" kern="1200" dirty="0"/>
            <a:t>Selection gives managers an opportunity to assess potential employees' character and personality. This ensures that only an employee with the most suitable personalities and skills is given the job. The organization takes particular notice of the personal flexibility and adaptability of a candidate, which assures that such an individual can adjust rapidly to the tough demands of the job.</a:t>
          </a:r>
          <a:endParaRPr lang="en-US" sz="1700" kern="1200" dirty="0"/>
        </a:p>
      </dsp:txBody>
      <dsp:txXfrm>
        <a:off x="98794" y="2232394"/>
        <a:ext cx="8108212" cy="182621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22B05-47BD-4C0B-B28C-AF3FF8F231AA}">
      <dsp:nvSpPr>
        <dsp:cNvPr id="0" name=""/>
        <dsp:cNvSpPr/>
      </dsp:nvSpPr>
      <dsp:spPr>
        <a:xfrm>
          <a:off x="0" y="158129"/>
          <a:ext cx="7848600" cy="216216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b="1" kern="1200" dirty="0"/>
            <a:t>Low Employee Turnover</a:t>
          </a:r>
          <a:r>
            <a:rPr lang="en-US" sz="1600" b="1" kern="1200" dirty="0"/>
            <a:t>                                                                                          </a:t>
          </a:r>
          <a:r>
            <a:rPr lang="en-IN" sz="1600" kern="1200" dirty="0"/>
            <a:t>Appropriate selection procedures applied in the recruitment process ensure that only the most qualified individual is chosen to fill a vacancy. Recruited employees who are satisfied with their jobs lead to a low employee turnover rate. Employee retention is important to an organization, as the costs of hiring and training new employees are very high.</a:t>
          </a:r>
          <a:endParaRPr lang="en-US" sz="1600" kern="1200" dirty="0"/>
        </a:p>
      </dsp:txBody>
      <dsp:txXfrm>
        <a:off x="105548" y="263677"/>
        <a:ext cx="7637504" cy="1951064"/>
      </dsp:txXfrm>
    </dsp:sp>
    <dsp:sp modelId="{73426BF3-CD01-43C9-82D0-480553BC1888}">
      <dsp:nvSpPr>
        <dsp:cNvPr id="0" name=""/>
        <dsp:cNvSpPr/>
      </dsp:nvSpPr>
      <dsp:spPr>
        <a:xfrm>
          <a:off x="0" y="2366369"/>
          <a:ext cx="7848600" cy="216216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b="1" kern="1200" dirty="0"/>
            <a:t>The Time Dimension</a:t>
          </a:r>
          <a:r>
            <a:rPr lang="en-US" sz="1600" b="1" kern="1200" dirty="0"/>
            <a:t>                                                                                                                  </a:t>
          </a:r>
          <a:r>
            <a:rPr lang="en-IN" sz="1600" kern="1200" dirty="0"/>
            <a:t>A good selection procedure saves time in the recruitment and orientation processes because the applicant is expected to have been introduced to some aspects of the organizational culture, such as the dress code. No time is wasted trying to inculcate the new recruit with various aspects of the organization's culture and norms. The employee is given an adequate picture of what the new job entails, thus eliminating wasting time doing unnecessary chores that are not part of his job description.</a:t>
          </a:r>
          <a:endParaRPr lang="en-US" sz="1600" kern="1200" dirty="0"/>
        </a:p>
      </dsp:txBody>
      <dsp:txXfrm>
        <a:off x="105548" y="2471917"/>
        <a:ext cx="7637504" cy="195106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37726-D90C-440D-9F1D-277D3078992D}">
      <dsp:nvSpPr>
        <dsp:cNvPr id="0" name=""/>
        <dsp:cNvSpPr/>
      </dsp:nvSpPr>
      <dsp:spPr>
        <a:xfrm>
          <a:off x="0" y="1440179"/>
          <a:ext cx="8458200" cy="1920240"/>
        </a:xfrm>
        <a:prstGeom prst="notched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E01C8C-9F36-4059-8722-0968F6F7842D}">
      <dsp:nvSpPr>
        <dsp:cNvPr id="0" name=""/>
        <dsp:cNvSpPr/>
      </dsp:nvSpPr>
      <dsp:spPr>
        <a:xfrm>
          <a:off x="92" y="0"/>
          <a:ext cx="3713265" cy="192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rtl="0">
            <a:lnSpc>
              <a:spcPct val="90000"/>
            </a:lnSpc>
            <a:spcBef>
              <a:spcPct val="0"/>
            </a:spcBef>
            <a:spcAft>
              <a:spcPct val="35000"/>
            </a:spcAft>
            <a:buNone/>
          </a:pPr>
          <a:r>
            <a:rPr lang="en-IN" sz="1700" kern="1200"/>
            <a:t>Why selection is called negative process?</a:t>
          </a:r>
          <a:endParaRPr lang="en-US" sz="1700" kern="1200"/>
        </a:p>
      </dsp:txBody>
      <dsp:txXfrm>
        <a:off x="92" y="0"/>
        <a:ext cx="3713265" cy="1920240"/>
      </dsp:txXfrm>
    </dsp:sp>
    <dsp:sp modelId="{6BD9D539-7CDE-4C57-A70D-73BBFE0C23E0}">
      <dsp:nvSpPr>
        <dsp:cNvPr id="0" name=""/>
        <dsp:cNvSpPr/>
      </dsp:nvSpPr>
      <dsp:spPr>
        <a:xfrm>
          <a:off x="1616695" y="2160269"/>
          <a:ext cx="480060" cy="480060"/>
        </a:xfrm>
        <a:prstGeom prst="ellipse">
          <a:avLst/>
        </a:prstGeom>
        <a:solidFill>
          <a:schemeClr val="lt1">
            <a:hueOff val="0"/>
            <a:satOff val="0"/>
            <a:lumOff val="0"/>
            <a:alphaOff val="0"/>
          </a:schemeClr>
        </a:solidFill>
        <a:ln w="19050"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310AAF-E813-4BE5-BC0B-298A135CC3EB}">
      <dsp:nvSpPr>
        <dsp:cNvPr id="0" name=""/>
        <dsp:cNvSpPr/>
      </dsp:nvSpPr>
      <dsp:spPr>
        <a:xfrm>
          <a:off x="3899021" y="2880359"/>
          <a:ext cx="3713265" cy="192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en-IN" sz="1700" kern="1200"/>
            <a:t>Selection is called a negative process in Business as more candidates who apply for employment are rejected than employed. That is why Selection is called a negative process.</a:t>
          </a:r>
          <a:endParaRPr lang="en-US" sz="1700" kern="1200"/>
        </a:p>
      </dsp:txBody>
      <dsp:txXfrm>
        <a:off x="3899021" y="2880359"/>
        <a:ext cx="3713265" cy="1920240"/>
      </dsp:txXfrm>
    </dsp:sp>
    <dsp:sp modelId="{DB05A751-55A2-4A42-9CFC-CE9F73DDEC3C}">
      <dsp:nvSpPr>
        <dsp:cNvPr id="0" name=""/>
        <dsp:cNvSpPr/>
      </dsp:nvSpPr>
      <dsp:spPr>
        <a:xfrm>
          <a:off x="5515624" y="2160269"/>
          <a:ext cx="480060" cy="480060"/>
        </a:xfrm>
        <a:prstGeom prst="ellipse">
          <a:avLst/>
        </a:prstGeom>
        <a:solidFill>
          <a:schemeClr val="lt1">
            <a:hueOff val="0"/>
            <a:satOff val="0"/>
            <a:lumOff val="0"/>
            <a:alphaOff val="0"/>
          </a:schemeClr>
        </a:solidFill>
        <a:ln w="19050"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90FB3-ACCE-45A1-8343-5AB42041DCFE}">
      <dsp:nvSpPr>
        <dsp:cNvPr id="0" name=""/>
        <dsp:cNvSpPr/>
      </dsp:nvSpPr>
      <dsp:spPr>
        <a:xfrm>
          <a:off x="0" y="48660"/>
          <a:ext cx="8305801" cy="304200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rtl="0">
            <a:lnSpc>
              <a:spcPct val="90000"/>
            </a:lnSpc>
            <a:spcBef>
              <a:spcPct val="0"/>
            </a:spcBef>
            <a:spcAft>
              <a:spcPct val="35000"/>
            </a:spcAft>
            <a:buNone/>
          </a:pPr>
          <a:r>
            <a:rPr lang="en-IN" sz="1800" b="1" kern="1200" dirty="0">
              <a:solidFill>
                <a:schemeClr val="bg1"/>
              </a:solidFill>
            </a:rPr>
            <a:t>Telephone Interview</a:t>
          </a:r>
          <a:r>
            <a:rPr lang="en-US" sz="1800" b="1" kern="1200" dirty="0">
              <a:solidFill>
                <a:schemeClr val="bg1"/>
              </a:solidFill>
            </a:rPr>
            <a:t>	</a:t>
          </a:r>
          <a:r>
            <a:rPr lang="en-US" sz="1800" b="1" kern="1200" dirty="0"/>
            <a:t>					                              </a:t>
          </a:r>
          <a:r>
            <a:rPr lang="en-IN" sz="1800" kern="1200" dirty="0"/>
            <a:t>Phone interviews typically start with the recruiter giving a basic job description, followed by a few questions about your work history and qualifications. Some recruiters ask about your current or desired salary. Salary questions are useful in narrowing the candidate field. If you're flexible on compensation and benefits, you could say, "Based on my research and what I've </a:t>
          </a:r>
          <a:r>
            <a:rPr lang="en-IN" sz="2000" kern="1200" dirty="0"/>
            <a:t>learned</a:t>
          </a:r>
          <a:r>
            <a:rPr lang="en-IN" sz="1800" kern="1200" dirty="0"/>
            <a:t> about this job, my salary requirements are consistent with the current market. I'm confident that when the time comes to talk about salary, we can arrive at a mutually agreeable number."</a:t>
          </a:r>
          <a:endParaRPr lang="en-US" sz="1800" kern="1200" dirty="0"/>
        </a:p>
      </dsp:txBody>
      <dsp:txXfrm>
        <a:off x="148498" y="197158"/>
        <a:ext cx="8008805" cy="2745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0CE16-3166-40D8-8B40-200D404085D9}">
      <dsp:nvSpPr>
        <dsp:cNvPr id="0" name=""/>
        <dsp:cNvSpPr/>
      </dsp:nvSpPr>
      <dsp:spPr>
        <a:xfrm rot="5400000">
          <a:off x="-815340" y="815340"/>
          <a:ext cx="5257800" cy="3627120"/>
        </a:xfrm>
        <a:prstGeom prst="chevron">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rtl="0">
            <a:lnSpc>
              <a:spcPct val="90000"/>
            </a:lnSpc>
            <a:spcBef>
              <a:spcPct val="0"/>
            </a:spcBef>
            <a:spcAft>
              <a:spcPct val="35000"/>
            </a:spcAft>
            <a:buNone/>
          </a:pPr>
          <a:r>
            <a:rPr lang="en-US" sz="3700" b="1" kern="1200" dirty="0">
              <a:solidFill>
                <a:srgbClr val="C00000"/>
              </a:solidFill>
            </a:rPr>
            <a:t>Recruitment needs are of three types:</a:t>
          </a:r>
        </a:p>
      </dsp:txBody>
      <dsp:txXfrm rot="-5400000">
        <a:off x="0" y="1813560"/>
        <a:ext cx="3627120" cy="1630680"/>
      </dsp:txXfrm>
    </dsp:sp>
    <dsp:sp modelId="{95502008-04ED-4169-AB5F-BBC8621303A5}">
      <dsp:nvSpPr>
        <dsp:cNvPr id="0" name=""/>
        <dsp:cNvSpPr/>
      </dsp:nvSpPr>
      <dsp:spPr>
        <a:xfrm rot="5400000">
          <a:off x="4625339" y="-998219"/>
          <a:ext cx="3444240" cy="5440680"/>
        </a:xfrm>
        <a:prstGeom prst="round2SameRect">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rtl="0">
            <a:lnSpc>
              <a:spcPct val="90000"/>
            </a:lnSpc>
            <a:spcBef>
              <a:spcPct val="0"/>
            </a:spcBef>
            <a:spcAft>
              <a:spcPct val="15000"/>
            </a:spcAft>
            <a:buChar char="•"/>
          </a:pPr>
          <a:r>
            <a:rPr lang="en-US" sz="2100" b="1" u="sng" kern="1200" dirty="0"/>
            <a:t>Planned</a:t>
          </a:r>
          <a:r>
            <a:rPr lang="en-US" sz="2100" u="sng" kern="1200" dirty="0"/>
            <a:t>:</a:t>
          </a:r>
          <a:r>
            <a:rPr lang="en-US" sz="2100" kern="1200" dirty="0"/>
            <a:t> Arises from changes in the organization and retirement policy. </a:t>
          </a:r>
        </a:p>
        <a:p>
          <a:pPr marL="228600" lvl="1" indent="-228600" algn="l" defTabSz="933450" rtl="0">
            <a:lnSpc>
              <a:spcPct val="90000"/>
            </a:lnSpc>
            <a:spcBef>
              <a:spcPct val="0"/>
            </a:spcBef>
            <a:spcAft>
              <a:spcPct val="15000"/>
            </a:spcAft>
            <a:buChar char="•"/>
          </a:pPr>
          <a:r>
            <a:rPr lang="en-US" sz="2100" b="1" u="sng" kern="1200" dirty="0"/>
            <a:t>Unexpected</a:t>
          </a:r>
          <a:r>
            <a:rPr lang="en-US" sz="2100" u="sng" kern="1200" dirty="0"/>
            <a:t>: </a:t>
          </a:r>
          <a:r>
            <a:rPr lang="en-US" sz="2100" kern="1200" dirty="0"/>
            <a:t>Arises on account of resignations, deaths, accidents and illness.  </a:t>
          </a:r>
        </a:p>
        <a:p>
          <a:pPr marL="228600" lvl="1" indent="-228600" algn="l" defTabSz="933450" rtl="0">
            <a:lnSpc>
              <a:spcPct val="90000"/>
            </a:lnSpc>
            <a:spcBef>
              <a:spcPct val="0"/>
            </a:spcBef>
            <a:spcAft>
              <a:spcPct val="15000"/>
            </a:spcAft>
            <a:buChar char="•"/>
          </a:pPr>
          <a:r>
            <a:rPr lang="en-US" sz="2100" b="1" u="sng" kern="1200" dirty="0"/>
            <a:t>Anticipated</a:t>
          </a:r>
          <a:r>
            <a:rPr lang="en-US" sz="2100" u="sng" kern="1200" dirty="0"/>
            <a:t>:</a:t>
          </a:r>
          <a:r>
            <a:rPr lang="en-US" sz="2100" kern="1200" dirty="0"/>
            <a:t> Refers to those movements in personnel which an organization can predict by studying trends in the internal and external environments.</a:t>
          </a:r>
        </a:p>
      </dsp:txBody>
      <dsp:txXfrm rot="-5400000">
        <a:off x="3627119" y="168135"/>
        <a:ext cx="5272546" cy="310797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451F0-B6C7-4ADA-9BBE-23E921B34541}">
      <dsp:nvSpPr>
        <dsp:cNvPr id="0" name=""/>
        <dsp:cNvSpPr/>
      </dsp:nvSpPr>
      <dsp:spPr>
        <a:xfrm>
          <a:off x="0" y="301"/>
          <a:ext cx="8652681" cy="2295576"/>
        </a:xfrm>
        <a:prstGeom prst="roundRect">
          <a:avLst/>
        </a:prstGeom>
        <a:gradFill rotWithShape="0">
          <a:gsLst>
            <a:gs pos="0">
              <a:schemeClr val="accent5">
                <a:hueOff val="0"/>
                <a:satOff val="0"/>
                <a:lumOff val="0"/>
                <a:alphaOff val="0"/>
                <a:tint val="64000"/>
                <a:lumMod val="118000"/>
              </a:schemeClr>
            </a:gs>
            <a:gs pos="100000">
              <a:schemeClr val="accent5">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just" defTabSz="800100" rtl="0">
            <a:lnSpc>
              <a:spcPct val="90000"/>
            </a:lnSpc>
            <a:spcBef>
              <a:spcPct val="0"/>
            </a:spcBef>
            <a:spcAft>
              <a:spcPct val="35000"/>
            </a:spcAft>
            <a:buNone/>
          </a:pPr>
          <a:r>
            <a:rPr lang="en-IN" sz="1800" b="1" kern="1200" dirty="0"/>
            <a:t>Pre-screen</a:t>
          </a:r>
          <a:r>
            <a:rPr lang="en-US" sz="1800" b="1" kern="1200" dirty="0"/>
            <a:t>                                                                                                              		  </a:t>
          </a:r>
          <a:r>
            <a:rPr lang="en-IN" sz="1800" kern="1200" dirty="0"/>
            <a:t>Your preliminary interview with a recruiter will likely be via telephone. After you submit your application or resume, a recruiter pre-screens you and other applicants to identify those with the requisite qualifications. Often, recruiters give you advance notice, so you'll have time to prepare for the interview, which should last approximately 20 minutes. During the scheduling call, the recruiter might ask if you're still interested in the job to ensure he makes best use of his time in this stage of the process.</a:t>
          </a:r>
          <a:endParaRPr lang="en-US" sz="1800" kern="1200" dirty="0"/>
        </a:p>
      </dsp:txBody>
      <dsp:txXfrm>
        <a:off x="112061" y="112362"/>
        <a:ext cx="8428559" cy="207145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D4B98-751D-4152-9A4A-E5626AE82C45}">
      <dsp:nvSpPr>
        <dsp:cNvPr id="0" name=""/>
        <dsp:cNvSpPr/>
      </dsp:nvSpPr>
      <dsp:spPr>
        <a:xfrm>
          <a:off x="0" y="1963"/>
          <a:ext cx="8077200" cy="2277103"/>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rtl="0">
            <a:lnSpc>
              <a:spcPct val="90000"/>
            </a:lnSpc>
            <a:spcBef>
              <a:spcPct val="0"/>
            </a:spcBef>
            <a:spcAft>
              <a:spcPct val="35000"/>
            </a:spcAft>
            <a:buNone/>
          </a:pPr>
          <a:r>
            <a:rPr lang="en-IN" sz="2000" b="1" kern="1200" dirty="0">
              <a:solidFill>
                <a:schemeClr val="bg1"/>
              </a:solidFill>
            </a:rPr>
            <a:t>Face-to-Face Interview</a:t>
          </a:r>
          <a:r>
            <a:rPr lang="en-US" sz="2000" b="1" kern="1200" dirty="0">
              <a:solidFill>
                <a:schemeClr val="bg1"/>
              </a:solidFill>
            </a:rPr>
            <a:t> </a:t>
          </a:r>
          <a:r>
            <a:rPr lang="en-US" sz="2000" b="1" kern="1200" dirty="0"/>
            <a:t>   </a:t>
          </a:r>
          <a:r>
            <a:rPr lang="en-US" sz="1800" b="1" kern="1200" dirty="0"/>
            <a:t>               				  </a:t>
          </a:r>
        </a:p>
        <a:p>
          <a:pPr marL="0" lvl="0" indent="0" algn="just" defTabSz="889000" rtl="0">
            <a:lnSpc>
              <a:spcPct val="90000"/>
            </a:lnSpc>
            <a:spcBef>
              <a:spcPct val="0"/>
            </a:spcBef>
            <a:spcAft>
              <a:spcPct val="35000"/>
            </a:spcAft>
            <a:buNone/>
          </a:pPr>
          <a:r>
            <a:rPr lang="en-IN" sz="1800" kern="1200" dirty="0"/>
            <a:t>If you impress the recruiter during your phone interview, she might schedule you for a face-to-face interview before the end of the phone interview. However, if she wants to evaluate your responses against those of other applicants, she might give you a date on which she'll tell you whether you're selected for the next round. If she doesn't explain the selection process, ask about it during the phone interview. </a:t>
          </a:r>
          <a:endParaRPr lang="en-US" sz="1800" kern="1200" dirty="0"/>
        </a:p>
      </dsp:txBody>
      <dsp:txXfrm>
        <a:off x="111159" y="113122"/>
        <a:ext cx="7854882" cy="2054785"/>
      </dsp:txXfrm>
    </dsp:sp>
    <dsp:sp modelId="{5846A8A7-300A-4578-A4B2-5901A42887DB}">
      <dsp:nvSpPr>
        <dsp:cNvPr id="0" name=""/>
        <dsp:cNvSpPr/>
      </dsp:nvSpPr>
      <dsp:spPr>
        <a:xfrm>
          <a:off x="0" y="2291644"/>
          <a:ext cx="8077200" cy="2277103"/>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rtl="0">
            <a:lnSpc>
              <a:spcPct val="90000"/>
            </a:lnSpc>
            <a:spcBef>
              <a:spcPct val="0"/>
            </a:spcBef>
            <a:spcAft>
              <a:spcPct val="35000"/>
            </a:spcAft>
            <a:buNone/>
          </a:pPr>
          <a:r>
            <a:rPr lang="en-IN" sz="1800" b="1" kern="1200" dirty="0">
              <a:solidFill>
                <a:schemeClr val="bg1"/>
              </a:solidFill>
            </a:rPr>
            <a:t>Qualifying Questions</a:t>
          </a:r>
          <a:r>
            <a:rPr lang="en-US" sz="1800" b="1" kern="1200" dirty="0">
              <a:solidFill>
                <a:schemeClr val="bg1"/>
              </a:solidFill>
            </a:rPr>
            <a:t>	</a:t>
          </a:r>
          <a:r>
            <a:rPr lang="en-US" sz="1800" b="1" kern="1200" dirty="0"/>
            <a:t>						               </a:t>
          </a:r>
          <a:r>
            <a:rPr lang="en-IN" sz="2000" kern="1200" dirty="0">
              <a:solidFill>
                <a:schemeClr val="bg1"/>
              </a:solidFill>
            </a:rPr>
            <a:t>Face-to-face interviews are your opportunity to shine. The questions will be more substantive than the first-round telephone interview, giving you a chance to prove that you're a viable candidate. The interviewer -- the recruiter or hiring manager -- will ask behavioural and situational interview questions.</a:t>
          </a:r>
          <a:endParaRPr lang="en-US" sz="1800" kern="1200" dirty="0">
            <a:solidFill>
              <a:schemeClr val="bg1"/>
            </a:solidFill>
          </a:endParaRPr>
        </a:p>
      </dsp:txBody>
      <dsp:txXfrm>
        <a:off x="111159" y="2402803"/>
        <a:ext cx="7854882" cy="205478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9C073-40AA-4170-8CBC-6E209F2E1B38}">
      <dsp:nvSpPr>
        <dsp:cNvPr id="0" name=""/>
        <dsp:cNvSpPr/>
      </dsp:nvSpPr>
      <dsp:spPr>
        <a:xfrm>
          <a:off x="0" y="380"/>
          <a:ext cx="8610600" cy="1905515"/>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rtl="0">
            <a:lnSpc>
              <a:spcPct val="90000"/>
            </a:lnSpc>
            <a:spcBef>
              <a:spcPct val="0"/>
            </a:spcBef>
            <a:spcAft>
              <a:spcPct val="35000"/>
            </a:spcAft>
            <a:buNone/>
          </a:pPr>
          <a:r>
            <a:rPr lang="en-IN" sz="1800" b="1" kern="1200" dirty="0">
              <a:solidFill>
                <a:schemeClr val="bg1"/>
              </a:solidFill>
            </a:rPr>
            <a:t>Evaluation</a:t>
          </a:r>
          <a:r>
            <a:rPr lang="en-US" sz="1800" b="1" kern="1200" dirty="0">
              <a:solidFill>
                <a:schemeClr val="bg1"/>
              </a:solidFill>
            </a:rPr>
            <a:t> 	</a:t>
          </a:r>
          <a:r>
            <a:rPr lang="en-US" sz="1800" b="1" kern="1200" dirty="0"/>
            <a:t>						      	                   </a:t>
          </a:r>
          <a:r>
            <a:rPr lang="en-IN" sz="1800" kern="1200" dirty="0"/>
            <a:t>If you're interviewing face-to-face with the hiring manager, she is probably assessing your qualifications and how well you'd fit in the organizational culture. Interview questions test your knowledge and fitness for the position, whether you are qualified to do the work or if you have the aptitude for it.</a:t>
          </a:r>
          <a:endParaRPr lang="en-US" sz="1800" kern="1200" dirty="0"/>
        </a:p>
      </dsp:txBody>
      <dsp:txXfrm>
        <a:off x="93020" y="93400"/>
        <a:ext cx="8424560" cy="1719475"/>
      </dsp:txXfrm>
    </dsp:sp>
    <dsp:sp modelId="{10B1DBEB-2722-4BEA-92DB-3E90C7FD8C6B}">
      <dsp:nvSpPr>
        <dsp:cNvPr id="0" name=""/>
        <dsp:cNvSpPr/>
      </dsp:nvSpPr>
      <dsp:spPr>
        <a:xfrm>
          <a:off x="0" y="1920141"/>
          <a:ext cx="8610600" cy="2803878"/>
        </a:xfrm>
        <a:prstGeom prst="roundRect">
          <a:avLst/>
        </a:prstGeom>
        <a:solidFill>
          <a:schemeClr val="accent3">
            <a:hueOff val="6567904"/>
            <a:satOff val="-50632"/>
            <a:lumOff val="137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rtl="0">
            <a:lnSpc>
              <a:spcPct val="90000"/>
            </a:lnSpc>
            <a:spcBef>
              <a:spcPct val="0"/>
            </a:spcBef>
            <a:spcAft>
              <a:spcPct val="35000"/>
            </a:spcAft>
            <a:buNone/>
          </a:pPr>
          <a:r>
            <a:rPr lang="en-IN" sz="1800" b="1" kern="1200" dirty="0">
              <a:solidFill>
                <a:schemeClr val="bg1"/>
              </a:solidFill>
            </a:rPr>
            <a:t>Selection</a:t>
          </a:r>
          <a:r>
            <a:rPr lang="en-US" sz="1800" b="1" kern="1200" dirty="0">
              <a:solidFill>
                <a:schemeClr val="bg1"/>
              </a:solidFill>
            </a:rPr>
            <a:t>	</a:t>
          </a:r>
          <a:r>
            <a:rPr lang="en-US" sz="1800" b="1" kern="1200" dirty="0"/>
            <a:t>								                      </a:t>
          </a:r>
          <a:r>
            <a:rPr lang="en-IN" sz="1800" kern="1200" dirty="0"/>
            <a:t>The final stage in the selection process usually is a brief conversation wherein the company makes a verbal offer. This could be via telephone, e-mail or, if you are a remarkable candidate, at the end of your face-to-face interview. You can verbally accept the offer if you're sure about your decision; however, you'll probably receive a written offer that contains the job details, salary, benefits summary and start date. Once the company makes its selection, it moves forward with the vetting process or the pre-employment steps, such as a background check and drug screen.</a:t>
          </a:r>
          <a:endParaRPr lang="en-US" sz="1800" kern="1200" dirty="0"/>
        </a:p>
      </dsp:txBody>
      <dsp:txXfrm>
        <a:off x="136874" y="2057015"/>
        <a:ext cx="8336852" cy="25301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3A6E1-DAC9-4C0C-A6A1-2A371707EF3E}">
      <dsp:nvSpPr>
        <dsp:cNvPr id="0" name=""/>
        <dsp:cNvSpPr/>
      </dsp:nvSpPr>
      <dsp:spPr>
        <a:xfrm>
          <a:off x="0" y="464019"/>
          <a:ext cx="8001000" cy="7812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174B3D-962E-447B-93E5-54180D47B576}">
      <dsp:nvSpPr>
        <dsp:cNvPr id="0" name=""/>
        <dsp:cNvSpPr/>
      </dsp:nvSpPr>
      <dsp:spPr>
        <a:xfrm>
          <a:off x="400050" y="6459"/>
          <a:ext cx="5600700" cy="915120"/>
        </a:xfrm>
        <a:prstGeom prst="round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1377950">
            <a:lnSpc>
              <a:spcPct val="90000"/>
            </a:lnSpc>
            <a:spcBef>
              <a:spcPct val="0"/>
            </a:spcBef>
            <a:spcAft>
              <a:spcPct val="35000"/>
            </a:spcAft>
            <a:buNone/>
          </a:pPr>
          <a:r>
            <a:rPr lang="en-US" sz="3100" b="1" kern="1200" dirty="0">
              <a:latin typeface="Book Antiqua" pitchFamily="18" charset="0"/>
            </a:rPr>
            <a:t>1. Testing </a:t>
          </a:r>
        </a:p>
      </dsp:txBody>
      <dsp:txXfrm>
        <a:off x="444722" y="51131"/>
        <a:ext cx="5511356" cy="825776"/>
      </dsp:txXfrm>
    </dsp:sp>
    <dsp:sp modelId="{CFF4A511-3240-4F31-9907-5B7AB99935F2}">
      <dsp:nvSpPr>
        <dsp:cNvPr id="0" name=""/>
        <dsp:cNvSpPr/>
      </dsp:nvSpPr>
      <dsp:spPr>
        <a:xfrm>
          <a:off x="0" y="1870179"/>
          <a:ext cx="8001000" cy="781200"/>
        </a:xfrm>
        <a:prstGeom prst="rect">
          <a:avLst/>
        </a:prstGeom>
        <a:solidFill>
          <a:schemeClr val="lt1">
            <a:alpha val="90000"/>
            <a:hueOff val="0"/>
            <a:satOff val="0"/>
            <a:lumOff val="0"/>
            <a:alphaOff val="0"/>
          </a:schemeClr>
        </a:solidFill>
        <a:ln w="19050" cap="rnd" cmpd="sng" algn="ctr">
          <a:solidFill>
            <a:schemeClr val="accent3">
              <a:hueOff val="3283952"/>
              <a:satOff val="-25316"/>
              <a:lumOff val="686"/>
              <a:alphaOff val="0"/>
            </a:schemeClr>
          </a:solidFill>
          <a:prstDash val="solid"/>
        </a:ln>
        <a:effectLst/>
      </dsp:spPr>
      <dsp:style>
        <a:lnRef idx="2">
          <a:scrgbClr r="0" g="0" b="0"/>
        </a:lnRef>
        <a:fillRef idx="1">
          <a:scrgbClr r="0" g="0" b="0"/>
        </a:fillRef>
        <a:effectRef idx="0">
          <a:scrgbClr r="0" g="0" b="0"/>
        </a:effectRef>
        <a:fontRef idx="minor"/>
      </dsp:style>
    </dsp:sp>
    <dsp:sp modelId="{528600F4-15DD-473E-B743-E5D546FE05D4}">
      <dsp:nvSpPr>
        <dsp:cNvPr id="0" name=""/>
        <dsp:cNvSpPr/>
      </dsp:nvSpPr>
      <dsp:spPr>
        <a:xfrm>
          <a:off x="400050" y="1412619"/>
          <a:ext cx="5600700" cy="915120"/>
        </a:xfrm>
        <a:prstGeom prst="roundRect">
          <a:avLst/>
        </a:prstGeom>
        <a:solidFill>
          <a:schemeClr val="accent3">
            <a:hueOff val="3283952"/>
            <a:satOff val="-25316"/>
            <a:lumOff val="686"/>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1377950">
            <a:lnSpc>
              <a:spcPct val="90000"/>
            </a:lnSpc>
            <a:spcBef>
              <a:spcPct val="0"/>
            </a:spcBef>
            <a:spcAft>
              <a:spcPct val="35000"/>
            </a:spcAft>
            <a:buNone/>
          </a:pPr>
          <a:r>
            <a:rPr lang="en-US" sz="3100" b="1" kern="1200" dirty="0">
              <a:latin typeface="Book Antiqua" pitchFamily="18" charset="0"/>
            </a:rPr>
            <a:t>2. Gathering Information</a:t>
          </a:r>
        </a:p>
      </dsp:txBody>
      <dsp:txXfrm>
        <a:off x="444722" y="1457291"/>
        <a:ext cx="5511356" cy="825776"/>
      </dsp:txXfrm>
    </dsp:sp>
    <dsp:sp modelId="{66CEDCA9-5119-495F-8CB7-8B0A3835B621}">
      <dsp:nvSpPr>
        <dsp:cNvPr id="0" name=""/>
        <dsp:cNvSpPr/>
      </dsp:nvSpPr>
      <dsp:spPr>
        <a:xfrm>
          <a:off x="0" y="3276340"/>
          <a:ext cx="8001000" cy="781200"/>
        </a:xfrm>
        <a:prstGeom prst="rect">
          <a:avLst/>
        </a:prstGeom>
        <a:solidFill>
          <a:schemeClr val="lt1">
            <a:alpha val="90000"/>
            <a:hueOff val="0"/>
            <a:satOff val="0"/>
            <a:lumOff val="0"/>
            <a:alphaOff val="0"/>
          </a:schemeClr>
        </a:solidFill>
        <a:ln w="19050" cap="rnd" cmpd="sng" algn="ctr">
          <a:solidFill>
            <a:schemeClr val="accent3">
              <a:hueOff val="6567904"/>
              <a:satOff val="-50632"/>
              <a:lumOff val="1373"/>
              <a:alphaOff val="0"/>
            </a:schemeClr>
          </a:solidFill>
          <a:prstDash val="solid"/>
        </a:ln>
        <a:effectLst/>
      </dsp:spPr>
      <dsp:style>
        <a:lnRef idx="2">
          <a:scrgbClr r="0" g="0" b="0"/>
        </a:lnRef>
        <a:fillRef idx="1">
          <a:scrgbClr r="0" g="0" b="0"/>
        </a:fillRef>
        <a:effectRef idx="0">
          <a:scrgbClr r="0" g="0" b="0"/>
        </a:effectRef>
        <a:fontRef idx="minor"/>
      </dsp:style>
    </dsp:sp>
    <dsp:sp modelId="{4C0C5721-A806-46DE-A75E-3DB669F1715B}">
      <dsp:nvSpPr>
        <dsp:cNvPr id="0" name=""/>
        <dsp:cNvSpPr/>
      </dsp:nvSpPr>
      <dsp:spPr>
        <a:xfrm>
          <a:off x="400050" y="2818780"/>
          <a:ext cx="5600700" cy="915120"/>
        </a:xfrm>
        <a:prstGeom prst="roundRect">
          <a:avLst/>
        </a:prstGeom>
        <a:solidFill>
          <a:schemeClr val="accent3">
            <a:hueOff val="6567904"/>
            <a:satOff val="-50632"/>
            <a:lumOff val="1373"/>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1377950">
            <a:lnSpc>
              <a:spcPct val="90000"/>
            </a:lnSpc>
            <a:spcBef>
              <a:spcPct val="0"/>
            </a:spcBef>
            <a:spcAft>
              <a:spcPct val="35000"/>
            </a:spcAft>
            <a:buNone/>
          </a:pPr>
          <a:r>
            <a:rPr lang="en-US" sz="3100" b="1" kern="1200" dirty="0">
              <a:latin typeface="Book Antiqua" pitchFamily="18" charset="0"/>
            </a:rPr>
            <a:t>3. Interviewing</a:t>
          </a:r>
        </a:p>
      </dsp:txBody>
      <dsp:txXfrm>
        <a:off x="444722" y="2863452"/>
        <a:ext cx="5511356" cy="82577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8C9D3-AACE-4E2B-B1C7-650ED935B070}">
      <dsp:nvSpPr>
        <dsp:cNvPr id="0" name=""/>
        <dsp:cNvSpPr/>
      </dsp:nvSpPr>
      <dsp:spPr>
        <a:xfrm>
          <a:off x="10615" y="121747"/>
          <a:ext cx="1958392" cy="672658"/>
        </a:xfrm>
        <a:prstGeom prst="rect">
          <a:avLst/>
        </a:prstGeom>
        <a:no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rgbClr val="FFFF00"/>
              </a:solidFill>
              <a:latin typeface="Times New Roman" pitchFamily="18" charset="0"/>
              <a:cs typeface="Times New Roman" pitchFamily="18" charset="0"/>
            </a:rPr>
            <a:t>SITUATIONAL INTERVIEW</a:t>
          </a:r>
          <a:endParaRPr lang="en-US" sz="1900" kern="1200" dirty="0">
            <a:solidFill>
              <a:srgbClr val="FFFF00"/>
            </a:solidFill>
          </a:endParaRPr>
        </a:p>
      </dsp:txBody>
      <dsp:txXfrm>
        <a:off x="10615" y="121747"/>
        <a:ext cx="1958392" cy="672658"/>
      </dsp:txXfrm>
    </dsp:sp>
    <dsp:sp modelId="{D3C67FCF-727C-4116-8B9C-5FF1579DAF92}">
      <dsp:nvSpPr>
        <dsp:cNvPr id="0" name=""/>
        <dsp:cNvSpPr/>
      </dsp:nvSpPr>
      <dsp:spPr>
        <a:xfrm>
          <a:off x="10615" y="736608"/>
          <a:ext cx="1958392" cy="1721114"/>
        </a:xfrm>
        <a:prstGeom prst="rect">
          <a:avLst/>
        </a:prstGeom>
        <a:no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ctr" defTabSz="711200">
            <a:lnSpc>
              <a:spcPct val="90000"/>
            </a:lnSpc>
            <a:spcBef>
              <a:spcPct val="0"/>
            </a:spcBef>
            <a:spcAft>
              <a:spcPct val="15000"/>
            </a:spcAft>
            <a:buChar char="•"/>
          </a:pPr>
          <a:r>
            <a:rPr lang="en-US" sz="1600" kern="1200" dirty="0">
              <a:solidFill>
                <a:srgbClr val="FFFF00"/>
              </a:solidFill>
              <a:latin typeface="Times New Roman" pitchFamily="18" charset="0"/>
              <a:cs typeface="Times New Roman" pitchFamily="18" charset="0"/>
            </a:rPr>
            <a:t>In which the interviewer asks questions about what the applicant would do in a hypothetical situation</a:t>
          </a:r>
          <a:endParaRPr lang="en-US" sz="1600" kern="1200" dirty="0">
            <a:solidFill>
              <a:srgbClr val="FFFF00"/>
            </a:solidFill>
          </a:endParaRPr>
        </a:p>
      </dsp:txBody>
      <dsp:txXfrm>
        <a:off x="10615" y="736608"/>
        <a:ext cx="1958392" cy="1721114"/>
      </dsp:txXfrm>
    </dsp:sp>
    <dsp:sp modelId="{9610E8E9-8773-4425-85C0-7E5F9116A9C4}">
      <dsp:nvSpPr>
        <dsp:cNvPr id="0" name=""/>
        <dsp:cNvSpPr/>
      </dsp:nvSpPr>
      <dsp:spPr>
        <a:xfrm>
          <a:off x="2232587" y="123913"/>
          <a:ext cx="1958392" cy="672658"/>
        </a:xfrm>
        <a:prstGeom prst="rect">
          <a:avLst/>
        </a:prstGeom>
        <a:no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a:solidFill>
                <a:srgbClr val="FFFF00"/>
              </a:solidFill>
              <a:latin typeface="Times New Roman" pitchFamily="18" charset="0"/>
              <a:cs typeface="Times New Roman" pitchFamily="18" charset="0"/>
            </a:rPr>
            <a:t>BEHAVIORAL INTERVIEW</a:t>
          </a:r>
          <a:endParaRPr lang="en-US" sz="1900" kern="1200" dirty="0">
            <a:solidFill>
              <a:srgbClr val="FFFF00"/>
            </a:solidFill>
          </a:endParaRPr>
        </a:p>
      </dsp:txBody>
      <dsp:txXfrm>
        <a:off x="2232587" y="123913"/>
        <a:ext cx="1958392" cy="672658"/>
      </dsp:txXfrm>
    </dsp:sp>
    <dsp:sp modelId="{BA46AFC3-B83C-4752-A963-B49255B9FD2E}">
      <dsp:nvSpPr>
        <dsp:cNvPr id="0" name=""/>
        <dsp:cNvSpPr/>
      </dsp:nvSpPr>
      <dsp:spPr>
        <a:xfrm>
          <a:off x="2212788" y="736608"/>
          <a:ext cx="1958392" cy="1721114"/>
        </a:xfrm>
        <a:prstGeom prst="rect">
          <a:avLst/>
        </a:prstGeom>
        <a:no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Char char="•"/>
          </a:pPr>
          <a:r>
            <a:rPr lang="en-US" sz="1800" kern="1200" dirty="0">
              <a:solidFill>
                <a:srgbClr val="FFFF00"/>
              </a:solidFill>
              <a:latin typeface="Times New Roman" pitchFamily="18" charset="0"/>
              <a:cs typeface="Times New Roman" pitchFamily="18" charset="0"/>
            </a:rPr>
            <a:t>In which the questions focus on the applicant’s behavior in past situations. </a:t>
          </a:r>
          <a:endParaRPr lang="en-US" sz="1800" kern="1200" dirty="0">
            <a:solidFill>
              <a:srgbClr val="FFFF00"/>
            </a:solidFill>
          </a:endParaRPr>
        </a:p>
      </dsp:txBody>
      <dsp:txXfrm>
        <a:off x="2212788" y="736608"/>
        <a:ext cx="1958392" cy="17211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3BB40-324A-4A7D-9138-04DBD3624FE2}">
      <dsp:nvSpPr>
        <dsp:cNvPr id="0" name=""/>
        <dsp:cNvSpPr/>
      </dsp:nvSpPr>
      <dsp:spPr>
        <a:xfrm rot="10800000">
          <a:off x="1821596" y="5810"/>
          <a:ext cx="5523357" cy="2054225"/>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856" tIns="110490" rIns="206248"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t>Attract the Qualified Applicants</a:t>
          </a:r>
        </a:p>
      </dsp:txBody>
      <dsp:txXfrm rot="10800000">
        <a:off x="2335152" y="5810"/>
        <a:ext cx="5009801" cy="2054225"/>
      </dsp:txXfrm>
    </dsp:sp>
    <dsp:sp modelId="{A4950012-6D46-4F9C-98B0-8980E918A5C2}">
      <dsp:nvSpPr>
        <dsp:cNvPr id="0" name=""/>
        <dsp:cNvSpPr/>
      </dsp:nvSpPr>
      <dsp:spPr>
        <a:xfrm>
          <a:off x="877665" y="1373"/>
          <a:ext cx="2054225" cy="2054225"/>
        </a:xfrm>
        <a:prstGeom prst="ellipse">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276485-D8E2-46F8-A3B9-D35334618253}">
      <dsp:nvSpPr>
        <dsp:cNvPr id="0" name=""/>
        <dsp:cNvSpPr/>
      </dsp:nvSpPr>
      <dsp:spPr>
        <a:xfrm rot="10800000">
          <a:off x="1904777" y="2668800"/>
          <a:ext cx="5523357" cy="2054225"/>
        </a:xfrm>
        <a:prstGeom prst="homePlat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5856" tIns="110490" rIns="206248"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t>Encourage Unqualified Applicants to self- select themselves out</a:t>
          </a:r>
        </a:p>
      </dsp:txBody>
      <dsp:txXfrm rot="10800000">
        <a:off x="2418333" y="2668800"/>
        <a:ext cx="5009801" cy="2054225"/>
      </dsp:txXfrm>
    </dsp:sp>
    <dsp:sp modelId="{6AB83D4A-3A2F-495B-B6E6-5F154647D5FE}">
      <dsp:nvSpPr>
        <dsp:cNvPr id="0" name=""/>
        <dsp:cNvSpPr/>
      </dsp:nvSpPr>
      <dsp:spPr>
        <a:xfrm>
          <a:off x="877665" y="2668800"/>
          <a:ext cx="2054225" cy="2054225"/>
        </a:xfrm>
        <a:prstGeom prst="ellipse">
          <a:avLst/>
        </a:prstGeom>
        <a:blipFill rotWithShape="1">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83FD6-C835-417C-910D-3F96F13AE795}">
      <dsp:nvSpPr>
        <dsp:cNvPr id="0" name=""/>
        <dsp:cNvSpPr/>
      </dsp:nvSpPr>
      <dsp:spPr>
        <a:xfrm>
          <a:off x="0" y="30165"/>
          <a:ext cx="8382000" cy="2154694"/>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rtl="0">
            <a:lnSpc>
              <a:spcPct val="90000"/>
            </a:lnSpc>
            <a:spcBef>
              <a:spcPct val="0"/>
            </a:spcBef>
            <a:spcAft>
              <a:spcPct val="35000"/>
            </a:spcAft>
            <a:buNone/>
          </a:pPr>
          <a:r>
            <a:rPr lang="en-US" sz="4000" b="1" kern="1200" dirty="0"/>
            <a:t>Organization looks for  Qualified Applicants</a:t>
          </a:r>
        </a:p>
      </dsp:txBody>
      <dsp:txXfrm>
        <a:off x="1891869" y="30165"/>
        <a:ext cx="6490130" cy="2154694"/>
      </dsp:txXfrm>
    </dsp:sp>
    <dsp:sp modelId="{122369CC-B6AE-47D1-829D-1C0C7AA47145}">
      <dsp:nvSpPr>
        <dsp:cNvPr id="0" name=""/>
        <dsp:cNvSpPr/>
      </dsp:nvSpPr>
      <dsp:spPr>
        <a:xfrm>
          <a:off x="215469" y="215469"/>
          <a:ext cx="1676400" cy="1723755"/>
        </a:xfrm>
        <a:prstGeom prst="roundRect">
          <a:avLst>
            <a:gd name="adj" fmla="val 10000"/>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CEC95-E392-4056-9D75-52F649DA3072}">
      <dsp:nvSpPr>
        <dsp:cNvPr id="0" name=""/>
        <dsp:cNvSpPr/>
      </dsp:nvSpPr>
      <dsp:spPr>
        <a:xfrm>
          <a:off x="0" y="2371262"/>
          <a:ext cx="8382000" cy="2154694"/>
        </a:xfrm>
        <a:prstGeom prst="roundRect">
          <a:avLst>
            <a:gd name="adj" fmla="val 10000"/>
          </a:avLst>
        </a:prstGeom>
        <a:solidFill>
          <a:schemeClr val="accent5">
            <a:hueOff val="7310632"/>
            <a:satOff val="795"/>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US" sz="3600" b="1" kern="1200" dirty="0"/>
            <a:t>Applicants look for Potential Placement Opportunities</a:t>
          </a:r>
        </a:p>
      </dsp:txBody>
      <dsp:txXfrm>
        <a:off x="1891869" y="2371262"/>
        <a:ext cx="6490130" cy="2154694"/>
      </dsp:txXfrm>
    </dsp:sp>
    <dsp:sp modelId="{9F07F94D-E4CA-4E1A-BAF9-C25C6DBEA006}">
      <dsp:nvSpPr>
        <dsp:cNvPr id="0" name=""/>
        <dsp:cNvSpPr/>
      </dsp:nvSpPr>
      <dsp:spPr>
        <a:xfrm>
          <a:off x="215469" y="2585633"/>
          <a:ext cx="1676400" cy="1723755"/>
        </a:xfrm>
        <a:prstGeom prst="roundRect">
          <a:avLst>
            <a:gd name="adj" fmla="val 10000"/>
          </a:avLst>
        </a:prstGeom>
        <a:blipFill rotWithShape="1">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00678-8326-415A-BAF6-1B26C2E9595E}">
      <dsp:nvSpPr>
        <dsp:cNvPr id="0" name=""/>
        <dsp:cNvSpPr/>
      </dsp:nvSpPr>
      <dsp:spPr>
        <a:xfrm>
          <a:off x="3679392" y="1352375"/>
          <a:ext cx="1811784" cy="1811784"/>
        </a:xfrm>
        <a:prstGeom prst="ellipse">
          <a:avLst/>
        </a:prstGeom>
        <a:solidFill>
          <a:schemeClr val="accent5">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481FA2D-0E1C-4FD8-A040-AEB5FD0A23E7}">
      <dsp:nvSpPr>
        <dsp:cNvPr id="0" name=""/>
        <dsp:cNvSpPr/>
      </dsp:nvSpPr>
      <dsp:spPr>
        <a:xfrm>
          <a:off x="3452919" y="0"/>
          <a:ext cx="2264730" cy="12337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rtl="0">
            <a:lnSpc>
              <a:spcPct val="90000"/>
            </a:lnSpc>
            <a:spcBef>
              <a:spcPct val="0"/>
            </a:spcBef>
            <a:spcAft>
              <a:spcPct val="35000"/>
            </a:spcAft>
            <a:buNone/>
          </a:pPr>
          <a:endParaRPr lang="en-US" sz="6500" kern="1200"/>
        </a:p>
      </dsp:txBody>
      <dsp:txXfrm>
        <a:off x="3452919" y="0"/>
        <a:ext cx="2264730" cy="1233705"/>
      </dsp:txXfrm>
    </dsp:sp>
    <dsp:sp modelId="{D0546C68-F1DA-4791-9B88-308DD36F0252}">
      <dsp:nvSpPr>
        <dsp:cNvPr id="0" name=""/>
        <dsp:cNvSpPr/>
      </dsp:nvSpPr>
      <dsp:spPr>
        <a:xfrm>
          <a:off x="4267467" y="1691938"/>
          <a:ext cx="1811784" cy="1811784"/>
        </a:xfrm>
        <a:prstGeom prst="ellipse">
          <a:avLst/>
        </a:prstGeom>
        <a:solidFill>
          <a:schemeClr val="accent5">
            <a:alpha val="50000"/>
            <a:hueOff val="1462126"/>
            <a:satOff val="159"/>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981C65A3-EAFC-4257-8FDC-84DDE83821E1}">
      <dsp:nvSpPr>
        <dsp:cNvPr id="0" name=""/>
        <dsp:cNvSpPr/>
      </dsp:nvSpPr>
      <dsp:spPr>
        <a:xfrm>
          <a:off x="5891093" y="1407728"/>
          <a:ext cx="2791274" cy="88565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rtl="0">
            <a:lnSpc>
              <a:spcPct val="90000"/>
            </a:lnSpc>
            <a:spcBef>
              <a:spcPct val="0"/>
            </a:spcBef>
            <a:spcAft>
              <a:spcPct val="35000"/>
            </a:spcAft>
            <a:buNone/>
          </a:pPr>
          <a:r>
            <a:rPr lang="en-US" sz="1800" kern="1200" dirty="0"/>
            <a:t>Complies with government policies </a:t>
          </a:r>
        </a:p>
      </dsp:txBody>
      <dsp:txXfrm>
        <a:off x="5891093" y="1407728"/>
        <a:ext cx="2791274" cy="885658"/>
      </dsp:txXfrm>
    </dsp:sp>
    <dsp:sp modelId="{C92686C2-D01D-4C82-8C69-31029222E678}">
      <dsp:nvSpPr>
        <dsp:cNvPr id="0" name=""/>
        <dsp:cNvSpPr/>
      </dsp:nvSpPr>
      <dsp:spPr>
        <a:xfrm>
          <a:off x="4267467" y="2371064"/>
          <a:ext cx="1811784" cy="1811784"/>
        </a:xfrm>
        <a:prstGeom prst="ellipse">
          <a:avLst/>
        </a:prstGeom>
        <a:solidFill>
          <a:schemeClr val="accent5">
            <a:alpha val="50000"/>
            <a:hueOff val="2924253"/>
            <a:satOff val="318"/>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3C53A49-AB00-431B-9AE7-444ED9F94CDF}">
      <dsp:nvSpPr>
        <dsp:cNvPr id="0" name=""/>
        <dsp:cNvSpPr/>
      </dsp:nvSpPr>
      <dsp:spPr>
        <a:xfrm>
          <a:off x="6213626" y="3691450"/>
          <a:ext cx="2146209" cy="50693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rtl="0">
            <a:lnSpc>
              <a:spcPct val="90000"/>
            </a:lnSpc>
            <a:spcBef>
              <a:spcPct val="0"/>
            </a:spcBef>
            <a:spcAft>
              <a:spcPct val="35000"/>
            </a:spcAft>
            <a:buNone/>
          </a:pPr>
          <a:r>
            <a:rPr lang="en-US" sz="1800" kern="1200" dirty="0"/>
            <a:t>Provides job security </a:t>
          </a:r>
        </a:p>
      </dsp:txBody>
      <dsp:txXfrm>
        <a:off x="6213626" y="3691450"/>
        <a:ext cx="2146209" cy="506937"/>
      </dsp:txXfrm>
    </dsp:sp>
    <dsp:sp modelId="{E0D9E811-F849-4A06-8821-9741DF91A3C2}">
      <dsp:nvSpPr>
        <dsp:cNvPr id="0" name=""/>
        <dsp:cNvSpPr/>
      </dsp:nvSpPr>
      <dsp:spPr>
        <a:xfrm>
          <a:off x="3679392" y="2711214"/>
          <a:ext cx="1811784" cy="1811784"/>
        </a:xfrm>
        <a:prstGeom prst="ellipse">
          <a:avLst/>
        </a:prstGeom>
        <a:solidFill>
          <a:schemeClr val="accent5">
            <a:alpha val="50000"/>
            <a:hueOff val="4386379"/>
            <a:satOff val="477"/>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0267F83-A9BF-460A-A8E0-8B0739D81B45}">
      <dsp:nvSpPr>
        <dsp:cNvPr id="0" name=""/>
        <dsp:cNvSpPr/>
      </dsp:nvSpPr>
      <dsp:spPr>
        <a:xfrm>
          <a:off x="2814967" y="4641081"/>
          <a:ext cx="3540634" cy="12337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rtl="0">
            <a:lnSpc>
              <a:spcPct val="90000"/>
            </a:lnSpc>
            <a:spcBef>
              <a:spcPct val="0"/>
            </a:spcBef>
            <a:spcAft>
              <a:spcPct val="35000"/>
            </a:spcAft>
            <a:buNone/>
          </a:pPr>
          <a:r>
            <a:rPr lang="en-US" sz="1800" kern="1200" dirty="0"/>
            <a:t>Provides the employees with opportunities for development and is flexible to accommodate changes </a:t>
          </a:r>
        </a:p>
      </dsp:txBody>
      <dsp:txXfrm>
        <a:off x="2814967" y="4641081"/>
        <a:ext cx="3540634" cy="1233705"/>
      </dsp:txXfrm>
    </dsp:sp>
    <dsp:sp modelId="{8CB5DD1F-7331-4189-B4E8-97ED27D3B215}">
      <dsp:nvSpPr>
        <dsp:cNvPr id="0" name=""/>
        <dsp:cNvSpPr/>
      </dsp:nvSpPr>
      <dsp:spPr>
        <a:xfrm>
          <a:off x="3091317" y="2371064"/>
          <a:ext cx="1811784" cy="1811784"/>
        </a:xfrm>
        <a:prstGeom prst="ellipse">
          <a:avLst/>
        </a:prstGeom>
        <a:solidFill>
          <a:schemeClr val="accent5">
            <a:alpha val="50000"/>
            <a:hueOff val="5848506"/>
            <a:satOff val="636"/>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99995F52-C469-4976-B4FD-0A57567C7F63}">
      <dsp:nvSpPr>
        <dsp:cNvPr id="0" name=""/>
        <dsp:cNvSpPr/>
      </dsp:nvSpPr>
      <dsp:spPr>
        <a:xfrm>
          <a:off x="461631" y="3462848"/>
          <a:ext cx="2844414" cy="96414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rtl="0">
            <a:lnSpc>
              <a:spcPct val="90000"/>
            </a:lnSpc>
            <a:spcBef>
              <a:spcPct val="0"/>
            </a:spcBef>
            <a:spcAft>
              <a:spcPct val="35000"/>
            </a:spcAft>
            <a:buNone/>
          </a:pPr>
          <a:r>
            <a:rPr lang="en-US" sz="1800" kern="1200" dirty="0"/>
            <a:t>Ensures its employees long-term employment opportunities </a:t>
          </a:r>
        </a:p>
      </dsp:txBody>
      <dsp:txXfrm>
        <a:off x="461631" y="3462848"/>
        <a:ext cx="2844414" cy="964141"/>
      </dsp:txXfrm>
    </dsp:sp>
    <dsp:sp modelId="{56149BB3-BF2C-4E84-A5E9-E1B529F264B4}">
      <dsp:nvSpPr>
        <dsp:cNvPr id="0" name=""/>
        <dsp:cNvSpPr/>
      </dsp:nvSpPr>
      <dsp:spPr>
        <a:xfrm>
          <a:off x="3091317" y="1691938"/>
          <a:ext cx="1811784" cy="1811784"/>
        </a:xfrm>
        <a:prstGeom prst="ellipse">
          <a:avLst/>
        </a:prstGeom>
        <a:solidFill>
          <a:schemeClr val="accent5">
            <a:alpha val="50000"/>
            <a:hueOff val="7310632"/>
            <a:satOff val="795"/>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9B2E723A-4A53-4087-95C5-88DF44BF3893}">
      <dsp:nvSpPr>
        <dsp:cNvPr id="0" name=""/>
        <dsp:cNvSpPr/>
      </dsp:nvSpPr>
      <dsp:spPr>
        <a:xfrm>
          <a:off x="775289" y="1566348"/>
          <a:ext cx="2217098" cy="7270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rtl="0">
            <a:lnSpc>
              <a:spcPct val="90000"/>
            </a:lnSpc>
            <a:spcBef>
              <a:spcPct val="0"/>
            </a:spcBef>
            <a:spcAft>
              <a:spcPct val="35000"/>
            </a:spcAft>
            <a:buNone/>
          </a:pPr>
          <a:r>
            <a:rPr lang="en-US" sz="1800" kern="1200" dirty="0"/>
            <a:t>Cost effective for the organization</a:t>
          </a:r>
        </a:p>
      </dsp:txBody>
      <dsp:txXfrm>
        <a:off x="775289" y="1566348"/>
        <a:ext cx="2217098" cy="7270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E0A59-D6F2-4347-8BF2-5CAB48AF4F30}">
      <dsp:nvSpPr>
        <dsp:cNvPr id="0" name=""/>
        <dsp:cNvSpPr/>
      </dsp:nvSpPr>
      <dsp:spPr>
        <a:xfrm>
          <a:off x="1" y="76201"/>
          <a:ext cx="3845569" cy="662400"/>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en-US" sz="2300" b="1" kern="1200"/>
            <a:t>INTERNAL FACTORS</a:t>
          </a:r>
          <a:endParaRPr lang="en-US" sz="2300" kern="1200"/>
        </a:p>
      </dsp:txBody>
      <dsp:txXfrm>
        <a:off x="1" y="76201"/>
        <a:ext cx="3845569" cy="662400"/>
      </dsp:txXfrm>
    </dsp:sp>
    <dsp:sp modelId="{5F3FFD17-68FD-4BB3-8831-13EF198A7D69}">
      <dsp:nvSpPr>
        <dsp:cNvPr id="0" name=""/>
        <dsp:cNvSpPr/>
      </dsp:nvSpPr>
      <dsp:spPr>
        <a:xfrm>
          <a:off x="40" y="731699"/>
          <a:ext cx="3845569" cy="3724965"/>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kern="1200" dirty="0"/>
            <a:t>Recruitment Policy of the Organization </a:t>
          </a:r>
        </a:p>
        <a:p>
          <a:pPr marL="228600" lvl="1" indent="-228600" algn="l" defTabSz="1022350" rtl="0">
            <a:lnSpc>
              <a:spcPct val="90000"/>
            </a:lnSpc>
            <a:spcBef>
              <a:spcPct val="0"/>
            </a:spcBef>
            <a:spcAft>
              <a:spcPct val="15000"/>
            </a:spcAft>
            <a:buChar char="•"/>
          </a:pPr>
          <a:r>
            <a:rPr lang="en-US" sz="2300" kern="1200" dirty="0"/>
            <a:t>Size of the organization &amp; the Number of Employees  </a:t>
          </a:r>
        </a:p>
        <a:p>
          <a:pPr marL="228600" lvl="1" indent="-228600" algn="l" defTabSz="1022350" rtl="0">
            <a:lnSpc>
              <a:spcPct val="90000"/>
            </a:lnSpc>
            <a:spcBef>
              <a:spcPct val="0"/>
            </a:spcBef>
            <a:spcAft>
              <a:spcPct val="15000"/>
            </a:spcAft>
            <a:buChar char="•"/>
          </a:pPr>
          <a:r>
            <a:rPr lang="en-US" sz="2300" kern="1200" dirty="0"/>
            <a:t>Cost Involved in Recruitment </a:t>
          </a:r>
        </a:p>
        <a:p>
          <a:pPr marL="228600" lvl="1" indent="-228600" algn="l" defTabSz="1022350" rtl="0">
            <a:lnSpc>
              <a:spcPct val="90000"/>
            </a:lnSpc>
            <a:spcBef>
              <a:spcPct val="0"/>
            </a:spcBef>
            <a:spcAft>
              <a:spcPct val="15000"/>
            </a:spcAft>
            <a:buChar char="•"/>
          </a:pPr>
          <a:r>
            <a:rPr lang="en-US" sz="2300" kern="1200" dirty="0"/>
            <a:t>Growth &amp; Expansion Plans of the Organization</a:t>
          </a:r>
        </a:p>
      </dsp:txBody>
      <dsp:txXfrm>
        <a:off x="40" y="731699"/>
        <a:ext cx="3845569" cy="3724965"/>
      </dsp:txXfrm>
    </dsp:sp>
    <dsp:sp modelId="{DA71269F-0A53-4F07-856D-CFD06F8BBD4C}">
      <dsp:nvSpPr>
        <dsp:cNvPr id="0" name=""/>
        <dsp:cNvSpPr/>
      </dsp:nvSpPr>
      <dsp:spPr>
        <a:xfrm>
          <a:off x="4383989" y="69299"/>
          <a:ext cx="3845569" cy="662400"/>
        </a:xfrm>
        <a:prstGeom prst="rect">
          <a:avLst/>
        </a:prstGeom>
        <a:solidFill>
          <a:schemeClr val="accent5">
            <a:hueOff val="7310632"/>
            <a:satOff val="795"/>
            <a:lumOff val="-1"/>
            <a:alphaOff val="0"/>
          </a:schemeClr>
        </a:solidFill>
        <a:ln w="19050" cap="rnd" cmpd="sng" algn="ctr">
          <a:solidFill>
            <a:schemeClr val="accent5">
              <a:hueOff val="7310632"/>
              <a:satOff val="795"/>
              <a:lumOff val="-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en-US" sz="2300" b="1" kern="1200"/>
            <a:t>EXTERNAL FACTORS</a:t>
          </a:r>
          <a:endParaRPr lang="en-US" sz="2300" kern="1200"/>
        </a:p>
      </dsp:txBody>
      <dsp:txXfrm>
        <a:off x="4383989" y="69299"/>
        <a:ext cx="3845569" cy="662400"/>
      </dsp:txXfrm>
    </dsp:sp>
    <dsp:sp modelId="{AE66019F-9CBA-4859-918A-B76CF0D55C89}">
      <dsp:nvSpPr>
        <dsp:cNvPr id="0" name=""/>
        <dsp:cNvSpPr/>
      </dsp:nvSpPr>
      <dsp:spPr>
        <a:xfrm>
          <a:off x="4383989" y="731699"/>
          <a:ext cx="3845569" cy="3724965"/>
        </a:xfrm>
        <a:prstGeom prst="rect">
          <a:avLst/>
        </a:prstGeom>
        <a:solidFill>
          <a:schemeClr val="accent5">
            <a:tint val="40000"/>
            <a:alpha val="90000"/>
            <a:hueOff val="7340025"/>
            <a:satOff val="542"/>
            <a:lumOff val="21"/>
            <a:alphaOff val="0"/>
          </a:schemeClr>
        </a:solidFill>
        <a:ln w="19050" cap="rnd" cmpd="sng" algn="ctr">
          <a:solidFill>
            <a:schemeClr val="accent5">
              <a:tint val="40000"/>
              <a:alpha val="90000"/>
              <a:hueOff val="7340025"/>
              <a:satOff val="542"/>
              <a:lumOff val="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kern="1200"/>
            <a:t>Supply &amp; Demand of Specific Skills in the Market </a:t>
          </a:r>
        </a:p>
        <a:p>
          <a:pPr marL="228600" lvl="1" indent="-228600" algn="l" defTabSz="1022350" rtl="0">
            <a:lnSpc>
              <a:spcPct val="90000"/>
            </a:lnSpc>
            <a:spcBef>
              <a:spcPct val="0"/>
            </a:spcBef>
            <a:spcAft>
              <a:spcPct val="15000"/>
            </a:spcAft>
            <a:buChar char="•"/>
          </a:pPr>
          <a:r>
            <a:rPr lang="en-US" sz="2300" kern="1200" dirty="0"/>
            <a:t>Political &amp; Legal considerations such as Reservations</a:t>
          </a:r>
        </a:p>
        <a:p>
          <a:pPr marL="228600" lvl="1" indent="-228600" algn="l" defTabSz="1022350" rtl="0">
            <a:lnSpc>
              <a:spcPct val="90000"/>
            </a:lnSpc>
            <a:spcBef>
              <a:spcPct val="0"/>
            </a:spcBef>
            <a:spcAft>
              <a:spcPct val="15000"/>
            </a:spcAft>
            <a:buChar char="•"/>
          </a:pPr>
          <a:r>
            <a:rPr lang="en-US" sz="2300" kern="1200" dirty="0"/>
            <a:t>Company’s Perception by the Job Seekers</a:t>
          </a:r>
        </a:p>
      </dsp:txBody>
      <dsp:txXfrm>
        <a:off x="4383989" y="731699"/>
        <a:ext cx="3845569" cy="37249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DEC45-7FA4-4811-BAEE-C6A65933C896}">
      <dsp:nvSpPr>
        <dsp:cNvPr id="0" name=""/>
        <dsp:cNvSpPr/>
      </dsp:nvSpPr>
      <dsp:spPr>
        <a:xfrm>
          <a:off x="404640" y="11067"/>
          <a:ext cx="4046628" cy="4046628"/>
        </a:xfrm>
        <a:prstGeom prst="ellipse">
          <a:avLst/>
        </a:prstGeom>
        <a:solidFill>
          <a:schemeClr val="accent5">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33550" rtl="0">
            <a:lnSpc>
              <a:spcPct val="90000"/>
            </a:lnSpc>
            <a:spcBef>
              <a:spcPct val="0"/>
            </a:spcBef>
            <a:spcAft>
              <a:spcPct val="35000"/>
            </a:spcAft>
            <a:buNone/>
          </a:pPr>
          <a:r>
            <a:rPr lang="en-US" sz="3900" kern="1200"/>
            <a:t>INTERNAL SOURCES</a:t>
          </a:r>
        </a:p>
      </dsp:txBody>
      <dsp:txXfrm>
        <a:off x="969710" y="488251"/>
        <a:ext cx="2333191" cy="3092259"/>
      </dsp:txXfrm>
    </dsp:sp>
    <dsp:sp modelId="{F51F1F1E-D33E-4A22-8218-C9DDCC5A20B2}">
      <dsp:nvSpPr>
        <dsp:cNvPr id="0" name=""/>
        <dsp:cNvSpPr/>
      </dsp:nvSpPr>
      <dsp:spPr>
        <a:xfrm>
          <a:off x="3321130" y="11067"/>
          <a:ext cx="4046628" cy="4046628"/>
        </a:xfrm>
        <a:prstGeom prst="ellipse">
          <a:avLst/>
        </a:prstGeom>
        <a:solidFill>
          <a:schemeClr val="accent5">
            <a:alpha val="50000"/>
            <a:hueOff val="7310632"/>
            <a:satOff val="795"/>
            <a:lumOff val="-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33550" rtl="0">
            <a:lnSpc>
              <a:spcPct val="90000"/>
            </a:lnSpc>
            <a:spcBef>
              <a:spcPct val="0"/>
            </a:spcBef>
            <a:spcAft>
              <a:spcPct val="35000"/>
            </a:spcAft>
            <a:buNone/>
          </a:pPr>
          <a:r>
            <a:rPr lang="en-US" sz="3900" kern="1200" dirty="0"/>
            <a:t>EXTERNAL SOURCES</a:t>
          </a:r>
        </a:p>
      </dsp:txBody>
      <dsp:txXfrm>
        <a:off x="4469497" y="488251"/>
        <a:ext cx="2333191" cy="30922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1E6F5-3255-4C5D-8D74-ED21C0ED53C2}">
      <dsp:nvSpPr>
        <dsp:cNvPr id="0" name=""/>
        <dsp:cNvSpPr/>
      </dsp:nvSpPr>
      <dsp:spPr>
        <a:xfrm>
          <a:off x="577214" y="0"/>
          <a:ext cx="6541770" cy="4267200"/>
        </a:xfrm>
        <a:prstGeom prst="rightArrow">
          <a:avLst/>
        </a:prstGeom>
        <a:gradFill rotWithShape="0">
          <a:gsLst>
            <a:gs pos="0">
              <a:schemeClr val="accent5">
                <a:tint val="40000"/>
                <a:hueOff val="0"/>
                <a:satOff val="0"/>
                <a:lumOff val="0"/>
                <a:alphaOff val="0"/>
                <a:tint val="98000"/>
                <a:lumMod val="114000"/>
              </a:schemeClr>
            </a:gs>
            <a:gs pos="100000">
              <a:schemeClr val="accent5">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AB18E62-8346-4F4E-B93E-92A6F42BA4FF}">
      <dsp:nvSpPr>
        <dsp:cNvPr id="0" name=""/>
        <dsp:cNvSpPr/>
      </dsp:nvSpPr>
      <dsp:spPr>
        <a:xfrm>
          <a:off x="3851" y="1280160"/>
          <a:ext cx="1852649" cy="170688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Internal Recruiting Data base</a:t>
          </a:r>
        </a:p>
      </dsp:txBody>
      <dsp:txXfrm>
        <a:off x="87174" y="1363483"/>
        <a:ext cx="1686003" cy="1540234"/>
      </dsp:txXfrm>
    </dsp:sp>
    <dsp:sp modelId="{E816695F-E25B-49F5-ADA4-FD034561A525}">
      <dsp:nvSpPr>
        <dsp:cNvPr id="0" name=""/>
        <dsp:cNvSpPr/>
      </dsp:nvSpPr>
      <dsp:spPr>
        <a:xfrm>
          <a:off x="1949134" y="1280160"/>
          <a:ext cx="1852649" cy="1706880"/>
        </a:xfrm>
        <a:prstGeom prst="roundRect">
          <a:avLst/>
        </a:prstGeom>
        <a:gradFill rotWithShape="0">
          <a:gsLst>
            <a:gs pos="0">
              <a:schemeClr val="accent5">
                <a:hueOff val="2436877"/>
                <a:satOff val="265"/>
                <a:lumOff val="0"/>
                <a:alphaOff val="0"/>
                <a:tint val="98000"/>
                <a:lumMod val="114000"/>
              </a:schemeClr>
            </a:gs>
            <a:gs pos="100000">
              <a:schemeClr val="accent5">
                <a:hueOff val="2436877"/>
                <a:satOff val="265"/>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Promotions and Transfers </a:t>
          </a:r>
        </a:p>
      </dsp:txBody>
      <dsp:txXfrm>
        <a:off x="2032457" y="1363483"/>
        <a:ext cx="1686003" cy="1540234"/>
      </dsp:txXfrm>
    </dsp:sp>
    <dsp:sp modelId="{69B3918F-4EEC-4BEB-9CEE-B2D93F0CB7FE}">
      <dsp:nvSpPr>
        <dsp:cNvPr id="0" name=""/>
        <dsp:cNvSpPr/>
      </dsp:nvSpPr>
      <dsp:spPr>
        <a:xfrm>
          <a:off x="3894416" y="1280160"/>
          <a:ext cx="1852649" cy="1706880"/>
        </a:xfrm>
        <a:prstGeom prst="roundRect">
          <a:avLst/>
        </a:prstGeom>
        <a:gradFill rotWithShape="0">
          <a:gsLst>
            <a:gs pos="0">
              <a:schemeClr val="accent5">
                <a:hueOff val="4873755"/>
                <a:satOff val="530"/>
                <a:lumOff val="-1"/>
                <a:alphaOff val="0"/>
                <a:tint val="98000"/>
                <a:lumMod val="114000"/>
              </a:schemeClr>
            </a:gs>
            <a:gs pos="100000">
              <a:schemeClr val="accent5">
                <a:hueOff val="4873755"/>
                <a:satOff val="530"/>
                <a:lumOff val="-1"/>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Job Posting &amp; Bidding </a:t>
          </a:r>
        </a:p>
      </dsp:txBody>
      <dsp:txXfrm>
        <a:off x="3977739" y="1363483"/>
        <a:ext cx="1686003" cy="1540234"/>
      </dsp:txXfrm>
    </dsp:sp>
    <dsp:sp modelId="{E85F6339-D3B7-49F6-8DEA-EECA5CEA9902}">
      <dsp:nvSpPr>
        <dsp:cNvPr id="0" name=""/>
        <dsp:cNvSpPr/>
      </dsp:nvSpPr>
      <dsp:spPr>
        <a:xfrm>
          <a:off x="5839698" y="1280160"/>
          <a:ext cx="1852649" cy="1706880"/>
        </a:xfrm>
        <a:prstGeom prst="roundRect">
          <a:avLst/>
        </a:prstGeom>
        <a:gradFill rotWithShape="0">
          <a:gsLst>
            <a:gs pos="0">
              <a:schemeClr val="accent5">
                <a:hueOff val="7310632"/>
                <a:satOff val="795"/>
                <a:lumOff val="-1"/>
                <a:alphaOff val="0"/>
                <a:tint val="98000"/>
                <a:lumMod val="114000"/>
              </a:schemeClr>
            </a:gs>
            <a:gs pos="100000">
              <a:schemeClr val="accent5">
                <a:hueOff val="7310632"/>
                <a:satOff val="795"/>
                <a:lumOff val="-1"/>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Re-recruiting former Employees &amp; Applicants</a:t>
          </a:r>
        </a:p>
      </dsp:txBody>
      <dsp:txXfrm>
        <a:off x="5923021" y="1363483"/>
        <a:ext cx="1686003" cy="15402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D30E8-51E6-41B4-9779-40981EDCD32F}">
      <dsp:nvSpPr>
        <dsp:cNvPr id="0" name=""/>
        <dsp:cNvSpPr/>
      </dsp:nvSpPr>
      <dsp:spPr>
        <a:xfrm>
          <a:off x="0" y="13717"/>
          <a:ext cx="8077200" cy="695565"/>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b="1" kern="1200" dirty="0"/>
            <a:t>ADVANTAGES </a:t>
          </a:r>
          <a:endParaRPr lang="en-US" sz="2900" kern="1200" dirty="0"/>
        </a:p>
      </dsp:txBody>
      <dsp:txXfrm>
        <a:off x="33955" y="47672"/>
        <a:ext cx="8009290" cy="627655"/>
      </dsp:txXfrm>
    </dsp:sp>
    <dsp:sp modelId="{C4D11130-041C-4191-8A84-44B6D1981B80}">
      <dsp:nvSpPr>
        <dsp:cNvPr id="0" name=""/>
        <dsp:cNvSpPr/>
      </dsp:nvSpPr>
      <dsp:spPr>
        <a:xfrm>
          <a:off x="0" y="709282"/>
          <a:ext cx="8077200" cy="2401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51"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en-US" sz="2300" kern="1200" dirty="0"/>
            <a:t>Better morale of Promotee </a:t>
          </a:r>
        </a:p>
        <a:p>
          <a:pPr marL="228600" lvl="1" indent="-228600" algn="l" defTabSz="1022350" rtl="0">
            <a:lnSpc>
              <a:spcPct val="90000"/>
            </a:lnSpc>
            <a:spcBef>
              <a:spcPct val="0"/>
            </a:spcBef>
            <a:spcAft>
              <a:spcPct val="20000"/>
            </a:spcAft>
            <a:buChar char="•"/>
          </a:pPr>
          <a:r>
            <a:rPr lang="en-US" sz="2300" kern="1200" dirty="0"/>
            <a:t>Better assessment of abilities </a:t>
          </a:r>
        </a:p>
        <a:p>
          <a:pPr marL="228600" lvl="1" indent="-228600" algn="l" defTabSz="1022350" rtl="0">
            <a:lnSpc>
              <a:spcPct val="90000"/>
            </a:lnSpc>
            <a:spcBef>
              <a:spcPct val="0"/>
            </a:spcBef>
            <a:spcAft>
              <a:spcPct val="20000"/>
            </a:spcAft>
            <a:buChar char="•"/>
          </a:pPr>
          <a:r>
            <a:rPr lang="en-US" sz="2300" kern="1200"/>
            <a:t>Lower cost for some jobs  </a:t>
          </a:r>
        </a:p>
        <a:p>
          <a:pPr marL="228600" lvl="1" indent="-228600" algn="l" defTabSz="1022350" rtl="0">
            <a:lnSpc>
              <a:spcPct val="90000"/>
            </a:lnSpc>
            <a:spcBef>
              <a:spcPct val="0"/>
            </a:spcBef>
            <a:spcAft>
              <a:spcPct val="20000"/>
            </a:spcAft>
            <a:buChar char="•"/>
          </a:pPr>
          <a:r>
            <a:rPr lang="en-US" sz="2300" kern="1200"/>
            <a:t>Motivator for good performance </a:t>
          </a:r>
        </a:p>
        <a:p>
          <a:pPr marL="228600" lvl="1" indent="-228600" algn="l" defTabSz="1022350" rtl="0">
            <a:lnSpc>
              <a:spcPct val="90000"/>
            </a:lnSpc>
            <a:spcBef>
              <a:spcPct val="0"/>
            </a:spcBef>
            <a:spcAft>
              <a:spcPct val="20000"/>
            </a:spcAft>
            <a:buChar char="•"/>
          </a:pPr>
          <a:r>
            <a:rPr lang="en-US" sz="2300" kern="1200" dirty="0"/>
            <a:t>Causes a succession of promotions </a:t>
          </a:r>
        </a:p>
        <a:p>
          <a:pPr marL="228600" lvl="1" indent="-228600" algn="l" defTabSz="1022350" rtl="0">
            <a:lnSpc>
              <a:spcPct val="90000"/>
            </a:lnSpc>
            <a:spcBef>
              <a:spcPct val="0"/>
            </a:spcBef>
            <a:spcAft>
              <a:spcPct val="20000"/>
            </a:spcAft>
            <a:buChar char="•"/>
          </a:pPr>
          <a:r>
            <a:rPr lang="en-US" sz="2300" kern="1200"/>
            <a:t>Have to hire only at entry level</a:t>
          </a:r>
        </a:p>
      </dsp:txBody>
      <dsp:txXfrm>
        <a:off x="0" y="709282"/>
        <a:ext cx="8077200" cy="2401199"/>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3">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2#4">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B62BED-E7A5-4991-B3ED-7DAFC83E1377}" type="datetimeFigureOut">
              <a:rPr lang="en-US" smtClean="0"/>
              <a:pPr/>
              <a:t>9/2/2021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70D1CC-FB8C-4985-AE0E-637737D12FF0}" type="slidenum">
              <a:rPr lang="en-US" smtClean="0"/>
              <a:pPr/>
              <a:t>‹#›</a:t>
            </a:fld>
            <a:endParaRPr lang="en-US"/>
          </a:p>
        </p:txBody>
      </p:sp>
    </p:spTree>
    <p:extLst>
      <p:ext uri="{BB962C8B-B14F-4D97-AF65-F5344CB8AC3E}">
        <p14:creationId xmlns:p14="http://schemas.microsoft.com/office/powerpoint/2010/main" val="7611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template can be used as a starter file for a photo album.</a:t>
            </a:r>
          </a:p>
          <a:p>
            <a:endParaRPr lang="en-US" dirty="0"/>
          </a:p>
        </p:txBody>
      </p:sp>
      <p:sp>
        <p:nvSpPr>
          <p:cNvPr id="4" name="Slide Number Placeholder 3"/>
          <p:cNvSpPr>
            <a:spLocks noGrp="1"/>
          </p:cNvSpPr>
          <p:nvPr>
            <p:ph type="sldNum" sz="quarter" idx="10"/>
          </p:nvPr>
        </p:nvSpPr>
        <p:spPr/>
        <p:txBody>
          <a:bodyPr/>
          <a:lstStyle/>
          <a:p>
            <a:fld id="{DD7D2AD7-BD31-48B9-8C8A-7D4EAE7F6485}"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0D1CC-FB8C-4985-AE0E-637737D12FF0}" type="slidenum">
              <a:rPr lang="en-US" smtClean="0"/>
              <a:pPr/>
              <a:t>13</a:t>
            </a:fld>
            <a:endParaRPr lang="en-US"/>
          </a:p>
        </p:txBody>
      </p:sp>
    </p:spTree>
    <p:extLst>
      <p:ext uri="{BB962C8B-B14F-4D97-AF65-F5344CB8AC3E}">
        <p14:creationId xmlns:p14="http://schemas.microsoft.com/office/powerpoint/2010/main" val="278168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2779610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262855065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402784233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AD5FE1-D589-4977-93B2-4BDC34E37F73}"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415192397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112734719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86142033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226411951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205633268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391466118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Album Cover">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2950957" y="1191150"/>
            <a:ext cx="4937760" cy="983431"/>
          </a:xfrm>
          <a:solidFill>
            <a:schemeClr val="tx1">
              <a:lumMod val="95000"/>
              <a:lumOff val="5000"/>
              <a:alpha val="64000"/>
            </a:schemeClr>
          </a:solidFill>
          <a:ln w="38100" cmpd="dbl">
            <a:noFill/>
          </a:ln>
        </p:spPr>
        <p:txBody>
          <a:bodyPr tIns="137160" anchor="ctr" anchorCtr="0">
            <a:normAutofit/>
          </a:bodyPr>
          <a:lstStyle>
            <a:lvl1pPr algn="ctr">
              <a:buNone/>
              <a:defRPr sz="3200" b="1" baseline="0">
                <a:solidFill>
                  <a:schemeClr val="bg1"/>
                </a:solidFill>
              </a:defRPr>
            </a:lvl1pPr>
          </a:lstStyle>
          <a:p>
            <a:pPr lvl="0"/>
            <a:r>
              <a:rPr lang="en-US" dirty="0"/>
              <a:t>Click to add Master title</a:t>
            </a:r>
          </a:p>
        </p:txBody>
      </p:sp>
    </p:spTree>
    <p:extLst>
      <p:ext uri="{BB962C8B-B14F-4D97-AF65-F5344CB8AC3E}">
        <p14:creationId xmlns:p14="http://schemas.microsoft.com/office/powerpoint/2010/main" val="2852386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1965068438"/>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322902770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85233741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120515942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15243569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219325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106293008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AD5FE1-D589-4977-93B2-4BDC34E37F73}" type="slidenum">
              <a:rPr lang="en-US" smtClean="0"/>
              <a:pPr/>
              <a:t>‹#›</a:t>
            </a:fld>
            <a:endParaRPr lang="en-US"/>
          </a:p>
        </p:txBody>
      </p:sp>
    </p:spTree>
    <p:extLst>
      <p:ext uri="{BB962C8B-B14F-4D97-AF65-F5344CB8AC3E}">
        <p14:creationId xmlns:p14="http://schemas.microsoft.com/office/powerpoint/2010/main" val="461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4AD5FE1-D589-4977-93B2-4BDC34E37F73}" type="slidenum">
              <a:rPr lang="en-US" smtClean="0"/>
              <a:pPr/>
              <a:t>‹#›</a:t>
            </a:fld>
            <a:endParaRPr lang="en-US"/>
          </a:p>
        </p:txBody>
      </p:sp>
    </p:spTree>
    <p:extLst>
      <p:ext uri="{BB962C8B-B14F-4D97-AF65-F5344CB8AC3E}">
        <p14:creationId xmlns:p14="http://schemas.microsoft.com/office/powerpoint/2010/main" val="900735801"/>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hf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219200" y="1066800"/>
            <a:ext cx="7010400" cy="1066800"/>
          </a:xfrm>
        </p:spPr>
        <p:txBody>
          <a:bodyPr anchor="t" anchorCtr="0">
            <a:noAutofit/>
          </a:bodyPr>
          <a:lstStyle/>
          <a:p>
            <a:r>
              <a:rPr lang="en-US" sz="4000" dirty="0">
                <a:solidFill>
                  <a:srgbClr val="FC7500"/>
                </a:solidFill>
              </a:rPr>
              <a:t>Recruitment &amp;</a:t>
            </a:r>
            <a:r>
              <a:rPr lang="en-US" sz="4000" dirty="0"/>
              <a:t> Selection</a:t>
            </a:r>
          </a:p>
        </p:txBody>
      </p:sp>
      <p:sp>
        <p:nvSpPr>
          <p:cNvPr id="7" name="TextBox 6">
            <a:extLst>
              <a:ext uri="{FF2B5EF4-FFF2-40B4-BE49-F238E27FC236}">
                <a16:creationId xmlns:a16="http://schemas.microsoft.com/office/drawing/2014/main" id="{08204723-CB98-4CD9-B369-91EA24FE7262}"/>
              </a:ext>
            </a:extLst>
          </p:cNvPr>
          <p:cNvSpPr txBox="1"/>
          <p:nvPr/>
        </p:nvSpPr>
        <p:spPr>
          <a:xfrm>
            <a:off x="2133600" y="3886200"/>
            <a:ext cx="4876800" cy="954107"/>
          </a:xfrm>
          <a:prstGeom prst="rect">
            <a:avLst/>
          </a:prstGeom>
          <a:noFill/>
        </p:spPr>
        <p:txBody>
          <a:bodyPr wrap="square" rtlCol="0">
            <a:spAutoFit/>
          </a:bodyPr>
          <a:lstStyle/>
          <a:p>
            <a:pPr algn="ctr"/>
            <a:r>
              <a:rPr lang="en-US" sz="2800" b="1" dirty="0"/>
              <a:t>Cdr. Vijay Pratap Singh </a:t>
            </a:r>
          </a:p>
          <a:p>
            <a:pPr algn="ctr"/>
            <a:r>
              <a:rPr lang="en-US" sz="2800" b="1" dirty="0"/>
              <a:t>Adjunct Professor, TCET</a:t>
            </a:r>
            <a:endParaRPr lang="en-IN" sz="2800" b="1" dirty="0"/>
          </a:p>
        </p:txBody>
      </p:sp>
    </p:spTree>
    <p:extLst>
      <p:ext uri="{BB962C8B-B14F-4D97-AF65-F5344CB8AC3E}">
        <p14:creationId xmlns:p14="http://schemas.microsoft.com/office/powerpoint/2010/main" val="1258609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620" y="19090"/>
            <a:ext cx="8894379" cy="1200110"/>
          </a:xfrm>
        </p:spPr>
        <p:txBody>
          <a:bodyPr>
            <a:normAutofit fontScale="90000"/>
          </a:bodyPr>
          <a:lstStyle/>
          <a:p>
            <a:pPr algn="ctr"/>
            <a:r>
              <a:rPr lang="en-US" b="1" dirty="0"/>
              <a:t>STRATEGIC RECRUITMENT </a:t>
            </a:r>
            <a:br>
              <a:rPr lang="en-US" b="1" dirty="0"/>
            </a:br>
            <a:r>
              <a:rPr lang="en-US" b="1" dirty="0"/>
              <a:t>DECISIONS</a:t>
            </a:r>
          </a:p>
        </p:txBody>
      </p:sp>
      <p:sp>
        <p:nvSpPr>
          <p:cNvPr id="3" name="Content Placeholder 2"/>
          <p:cNvSpPr>
            <a:spLocks noGrp="1"/>
          </p:cNvSpPr>
          <p:nvPr>
            <p:ph idx="1"/>
          </p:nvPr>
        </p:nvSpPr>
        <p:spPr>
          <a:xfrm>
            <a:off x="367204" y="1393598"/>
            <a:ext cx="8409591" cy="5498841"/>
          </a:xfrm>
        </p:spPr>
        <p:txBody>
          <a:bodyPr>
            <a:noAutofit/>
          </a:bodyPr>
          <a:lstStyle/>
          <a:p>
            <a:pPr marL="0" indent="0" algn="just">
              <a:buNone/>
            </a:pPr>
            <a:r>
              <a:rPr lang="en-US" sz="2400" dirty="0"/>
              <a:t>1.	 </a:t>
            </a:r>
            <a:r>
              <a:rPr lang="en-US" sz="2400" b="1" u="sng" dirty="0"/>
              <a:t>REGULAR EMPLOYMENT</a:t>
            </a:r>
            <a:r>
              <a:rPr lang="en-US" sz="2400" b="1" dirty="0"/>
              <a:t>:</a:t>
            </a:r>
            <a:r>
              <a:rPr lang="en-US" sz="2400" dirty="0"/>
              <a:t> Regular employment consists of a continuous, predictable, and scheduled employment of six months' duration or longer. Regular employment may be full time or part time.</a:t>
            </a:r>
          </a:p>
          <a:p>
            <a:pPr marL="0" indent="0" algn="just">
              <a:buNone/>
            </a:pPr>
            <a:endParaRPr lang="en-US" sz="1200" dirty="0"/>
          </a:p>
          <a:p>
            <a:pPr marL="0" indent="0" algn="just">
              <a:buNone/>
            </a:pPr>
            <a:r>
              <a:rPr lang="en-US" sz="2400" dirty="0"/>
              <a:t>2. </a:t>
            </a:r>
            <a:r>
              <a:rPr lang="en-US" sz="2400" b="1" u="sng" dirty="0"/>
              <a:t>FULL-TIME OR PART-TIME</a:t>
            </a:r>
            <a:r>
              <a:rPr lang="en-US" sz="2400" b="1" dirty="0"/>
              <a:t>:</a:t>
            </a:r>
            <a:r>
              <a:rPr lang="en-US" sz="2400" dirty="0"/>
              <a:t> Full-time employment consists of a regular schedule of 37.5 hours per week. Part-time employment consists of a regular schedule of less than 37.5 hours per week. </a:t>
            </a:r>
          </a:p>
          <a:p>
            <a:pPr marL="0" indent="0" algn="just">
              <a:buNone/>
            </a:pPr>
            <a:endParaRPr lang="en-US" sz="1100" dirty="0"/>
          </a:p>
          <a:p>
            <a:pPr marL="0" indent="0" algn="just">
              <a:buNone/>
            </a:pPr>
            <a:r>
              <a:rPr lang="en-US" sz="2400" dirty="0"/>
              <a:t>3. </a:t>
            </a:r>
            <a:r>
              <a:rPr lang="en-US" sz="2400" b="1" u="sng" dirty="0"/>
              <a:t>INDEPENDENT CONTRACTORS:</a:t>
            </a:r>
            <a:r>
              <a:rPr lang="en-US" sz="2400" dirty="0"/>
              <a:t> Perform specific services on a contractual basis used in a number of areas including, building maintenance, security, and advertising/public relations. </a:t>
            </a:r>
          </a:p>
          <a:p>
            <a:pPr marL="0" indent="0" algn="just">
              <a:buNone/>
            </a:pPr>
            <a:endParaRPr lang="en-US" sz="2400" dirty="0"/>
          </a:p>
        </p:txBody>
      </p:sp>
      <p:sp>
        <p:nvSpPr>
          <p:cNvPr id="4" name="Slide Number Placeholder 3"/>
          <p:cNvSpPr>
            <a:spLocks noGrp="1"/>
          </p:cNvSpPr>
          <p:nvPr>
            <p:ph type="sldNum" sz="quarter" idx="12"/>
          </p:nvPr>
        </p:nvSpPr>
        <p:spPr/>
        <p:txBody>
          <a:bodyPr/>
          <a:lstStyle/>
          <a:p>
            <a:fld id="{D4AD5FE1-D589-4977-93B2-4BDC34E37F73}" type="slidenum">
              <a:rPr lang="en-US" smtClean="0"/>
              <a:pPr/>
              <a:t>10</a:t>
            </a:fld>
            <a:endParaRPr lang="en-US"/>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144" y="74512"/>
            <a:ext cx="8229600" cy="1143000"/>
          </a:xfrm>
        </p:spPr>
        <p:txBody>
          <a:bodyPr>
            <a:normAutofit fontScale="90000"/>
          </a:bodyPr>
          <a:lstStyle/>
          <a:p>
            <a:r>
              <a:rPr lang="en-US" b="1" dirty="0"/>
              <a:t>STRATEGIC RECRUITING DECISIONS </a:t>
            </a:r>
          </a:p>
        </p:txBody>
      </p:sp>
      <p:sp>
        <p:nvSpPr>
          <p:cNvPr id="3" name="Content Placeholder 2"/>
          <p:cNvSpPr>
            <a:spLocks noGrp="1"/>
          </p:cNvSpPr>
          <p:nvPr>
            <p:ph idx="1"/>
          </p:nvPr>
        </p:nvSpPr>
        <p:spPr>
          <a:xfrm>
            <a:off x="228600" y="1371600"/>
            <a:ext cx="8763000" cy="5105400"/>
          </a:xfrm>
        </p:spPr>
        <p:txBody>
          <a:bodyPr>
            <a:normAutofit fontScale="85000" lnSpcReduction="20000"/>
          </a:bodyPr>
          <a:lstStyle/>
          <a:p>
            <a:pPr marL="0" indent="0" algn="just">
              <a:lnSpc>
                <a:spcPct val="120000"/>
              </a:lnSpc>
              <a:spcBef>
                <a:spcPts val="0"/>
              </a:spcBef>
              <a:buNone/>
            </a:pPr>
            <a:r>
              <a:rPr lang="en-US" sz="2400" dirty="0"/>
              <a:t>4. </a:t>
            </a:r>
            <a:r>
              <a:rPr lang="en-US" sz="2400" b="1" u="sng" dirty="0"/>
              <a:t>PROFESSIONAL EMPLOYER ORGANIZATIONS AND EMPLOYEE LEASING: </a:t>
            </a:r>
            <a:r>
              <a:rPr lang="en-US" sz="2400" dirty="0"/>
              <a:t> An employer signs an agreement with an employee leasing company, after which the existing staff is hired by the leasing firm and leased back to the company for a fee. A small business owner turns his or her staff over to the leasing company, which then writes the paychecks, pays the taxes, prepares and implements HR policies, and keeps all the required records.</a:t>
            </a:r>
          </a:p>
          <a:p>
            <a:pPr marL="0" indent="0" algn="just">
              <a:lnSpc>
                <a:spcPct val="120000"/>
              </a:lnSpc>
              <a:spcBef>
                <a:spcPts val="0"/>
              </a:spcBef>
              <a:buNone/>
            </a:pPr>
            <a:endParaRPr lang="en-US" sz="2200" dirty="0"/>
          </a:p>
          <a:p>
            <a:pPr marL="0" indent="0" algn="just">
              <a:lnSpc>
                <a:spcPct val="120000"/>
              </a:lnSpc>
              <a:spcBef>
                <a:spcPts val="0"/>
              </a:spcBef>
              <a:buNone/>
            </a:pPr>
            <a:r>
              <a:rPr lang="en-US" sz="2200" dirty="0"/>
              <a:t>5. </a:t>
            </a:r>
            <a:r>
              <a:rPr lang="en-US" sz="2200" b="1" u="sng" dirty="0"/>
              <a:t>TEMPORARY WORKERS : </a:t>
            </a:r>
            <a:r>
              <a:rPr lang="en-US" sz="2200" dirty="0"/>
              <a:t>This is based on “try before you buy” approach . Employers who use temporary employees can hire their own temporary staff or use agencies supplying temporary workers. Such firms supply workers on a rate-per-day or per-week basis. </a:t>
            </a:r>
          </a:p>
          <a:p>
            <a:pPr marL="0" indent="0" algn="just">
              <a:lnSpc>
                <a:spcPct val="120000"/>
              </a:lnSpc>
              <a:spcBef>
                <a:spcPts val="0"/>
              </a:spcBef>
              <a:buNone/>
            </a:pPr>
            <a:endParaRPr lang="en-US" sz="2200" dirty="0"/>
          </a:p>
          <a:p>
            <a:pPr marL="0" indent="0" algn="just">
              <a:lnSpc>
                <a:spcPct val="120000"/>
              </a:lnSpc>
              <a:spcBef>
                <a:spcPts val="0"/>
              </a:spcBef>
              <a:buNone/>
            </a:pPr>
            <a:r>
              <a:rPr lang="en-US" sz="2200" dirty="0"/>
              <a:t>6. </a:t>
            </a:r>
            <a:r>
              <a:rPr lang="en-US" sz="2200" b="1" u="sng" dirty="0"/>
              <a:t>SEASONAL EMPLOYEES : </a:t>
            </a:r>
            <a:r>
              <a:rPr lang="en-US" sz="2200" dirty="0"/>
              <a:t>Seasonal employees are hired to work on a part-time basis by companies that need extra help during a particular season, typically the Christmas season or crops harvesting.</a:t>
            </a:r>
          </a:p>
        </p:txBody>
      </p:sp>
      <p:sp>
        <p:nvSpPr>
          <p:cNvPr id="4" name="Slide Number Placeholder 3"/>
          <p:cNvSpPr>
            <a:spLocks noGrp="1"/>
          </p:cNvSpPr>
          <p:nvPr>
            <p:ph type="sldNum" sz="quarter" idx="12"/>
          </p:nvPr>
        </p:nvSpPr>
        <p:spPr/>
        <p:txBody>
          <a:bodyPr/>
          <a:lstStyle/>
          <a:p>
            <a:fld id="{D4AD5FE1-D589-4977-93B2-4BDC34E37F73}" type="slidenum">
              <a:rPr lang="en-US" smtClean="0"/>
              <a:pPr/>
              <a:t>11</a:t>
            </a:fld>
            <a:endParaRPr lang="en-US"/>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SOURCES OF RECRUITMENT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04143496"/>
              </p:ext>
            </p:extLst>
          </p:nvPr>
        </p:nvGraphicFramePr>
        <p:xfrm>
          <a:off x="685800" y="1752600"/>
          <a:ext cx="7772400" cy="4068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D4AD5FE1-D589-4977-93B2-4BDC34E37F73}" type="slidenum">
              <a:rPr lang="en-US" smtClean="0"/>
              <a:pPr/>
              <a:t>12</a:t>
            </a:fld>
            <a:endParaRPr lang="en-US"/>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1"/>
            <a:ext cx="8229600" cy="1219200"/>
          </a:xfrm>
        </p:spPr>
        <p:txBody>
          <a:bodyPr>
            <a:normAutofit/>
          </a:bodyPr>
          <a:lstStyle/>
          <a:p>
            <a:pPr algn="ctr">
              <a:buNone/>
            </a:pPr>
            <a:r>
              <a:rPr lang="en-US" sz="5200" b="1" u="sng" dirty="0"/>
              <a:t>Internal Sources</a:t>
            </a:r>
          </a:p>
        </p:txBody>
      </p:sp>
      <p:sp>
        <p:nvSpPr>
          <p:cNvPr id="2" name="Slide Number Placeholder 1"/>
          <p:cNvSpPr>
            <a:spLocks noGrp="1"/>
          </p:cNvSpPr>
          <p:nvPr>
            <p:ph type="sldNum" sz="quarter" idx="12"/>
          </p:nvPr>
        </p:nvSpPr>
        <p:spPr/>
        <p:txBody>
          <a:bodyPr/>
          <a:lstStyle/>
          <a:p>
            <a:fld id="{D4AD5FE1-D589-4977-93B2-4BDC34E37F73}" type="slidenum">
              <a:rPr lang="en-US" smtClean="0"/>
              <a:pPr/>
              <a:t>13</a:t>
            </a:fld>
            <a:endParaRPr lang="en-US"/>
          </a:p>
        </p:txBody>
      </p:sp>
      <p:graphicFrame>
        <p:nvGraphicFramePr>
          <p:cNvPr id="7" name="Diagram 6"/>
          <p:cNvGraphicFramePr/>
          <p:nvPr>
            <p:extLst>
              <p:ext uri="{D42A27DB-BD31-4B8C-83A1-F6EECF244321}">
                <p14:modId xmlns:p14="http://schemas.microsoft.com/office/powerpoint/2010/main" val="906197029"/>
              </p:ext>
            </p:extLst>
          </p:nvPr>
        </p:nvGraphicFramePr>
        <p:xfrm>
          <a:off x="685800" y="1752600"/>
          <a:ext cx="7696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43579970"/>
              </p:ext>
            </p:extLst>
          </p:nvPr>
        </p:nvGraphicFramePr>
        <p:xfrm>
          <a:off x="228600" y="228600"/>
          <a:ext cx="80772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D4AD5FE1-D589-4977-93B2-4BDC34E37F73}" type="slidenum">
              <a:rPr lang="en-US" smtClean="0"/>
              <a:pPr/>
              <a:t>14</a:t>
            </a:fld>
            <a:endParaRPr lang="en-US"/>
          </a:p>
        </p:txBody>
      </p:sp>
      <p:graphicFrame>
        <p:nvGraphicFramePr>
          <p:cNvPr id="6" name="Diagram 5"/>
          <p:cNvGraphicFramePr/>
          <p:nvPr>
            <p:extLst>
              <p:ext uri="{D42A27DB-BD31-4B8C-83A1-F6EECF244321}">
                <p14:modId xmlns:p14="http://schemas.microsoft.com/office/powerpoint/2010/main" val="3238077517"/>
              </p:ext>
            </p:extLst>
          </p:nvPr>
        </p:nvGraphicFramePr>
        <p:xfrm>
          <a:off x="228600" y="3657600"/>
          <a:ext cx="7924800" cy="23391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229600" cy="6400800"/>
          </a:xfrm>
        </p:spPr>
        <p:txBody>
          <a:bodyPr>
            <a:normAutofit/>
          </a:bodyPr>
          <a:lstStyle/>
          <a:p>
            <a:pPr marL="0" indent="0" algn="ctr">
              <a:buNone/>
            </a:pPr>
            <a:r>
              <a:rPr lang="en-US" sz="5200" b="1" u="sng" dirty="0"/>
              <a:t>External Sources</a:t>
            </a:r>
          </a:p>
          <a:p>
            <a:pPr marL="0" indent="0" algn="ctr">
              <a:buNone/>
            </a:pPr>
            <a:endParaRPr lang="en-US" sz="5200" b="1" u="sng" dirty="0"/>
          </a:p>
          <a:p>
            <a:pPr>
              <a:buNone/>
            </a:pPr>
            <a:r>
              <a:rPr lang="en-US" dirty="0"/>
              <a:t>1)</a:t>
            </a:r>
            <a:r>
              <a:rPr lang="en-US" b="1" dirty="0">
                <a:solidFill>
                  <a:srgbClr val="FFC000"/>
                </a:solidFill>
              </a:rPr>
              <a:t> PRESS ADVERTISEMENTS</a:t>
            </a:r>
          </a:p>
          <a:p>
            <a:pPr>
              <a:buNone/>
            </a:pPr>
            <a:r>
              <a:rPr lang="en-US" dirty="0"/>
              <a:t>   -Advertisements of the vacancy in newspapers and journals.</a:t>
            </a:r>
          </a:p>
          <a:p>
            <a:pPr>
              <a:buNone/>
            </a:pPr>
            <a:endParaRPr lang="en-US" dirty="0"/>
          </a:p>
          <a:p>
            <a:pPr>
              <a:buNone/>
            </a:pPr>
            <a:r>
              <a:rPr lang="en-US" dirty="0"/>
              <a:t>2) </a:t>
            </a:r>
            <a:r>
              <a:rPr lang="en-US" b="1" dirty="0">
                <a:solidFill>
                  <a:srgbClr val="FFC000"/>
                </a:solidFill>
              </a:rPr>
              <a:t>EDUCATIONAL INSTITUTES</a:t>
            </a:r>
          </a:p>
          <a:p>
            <a:pPr>
              <a:buNone/>
            </a:pPr>
            <a:r>
              <a:rPr lang="en-US" dirty="0"/>
              <a:t>   -Campus recruitment. </a:t>
            </a:r>
          </a:p>
          <a:p>
            <a:pPr>
              <a:buNone/>
            </a:pPr>
            <a:endParaRPr lang="en-US" dirty="0"/>
          </a:p>
          <a:p>
            <a:pPr>
              <a:buNone/>
            </a:pPr>
            <a:r>
              <a:rPr lang="en-US" dirty="0"/>
              <a:t>3) </a:t>
            </a:r>
            <a:r>
              <a:rPr lang="en-US" b="1" dirty="0">
                <a:solidFill>
                  <a:srgbClr val="FFC000"/>
                </a:solidFill>
              </a:rPr>
              <a:t>PLACEMENT AGENCIES</a:t>
            </a:r>
          </a:p>
          <a:p>
            <a:pPr>
              <a:buNone/>
            </a:pPr>
            <a:r>
              <a:rPr lang="en-US" dirty="0"/>
              <a:t>   -Private consultancy firms. </a:t>
            </a:r>
          </a:p>
          <a:p>
            <a:pPr>
              <a:buNone/>
            </a:pPr>
            <a:r>
              <a:rPr lang="en-US" dirty="0"/>
              <a:t>   -Known as RPO(Recruitment Process Outsourcing).</a:t>
            </a:r>
          </a:p>
        </p:txBody>
      </p:sp>
      <p:sp>
        <p:nvSpPr>
          <p:cNvPr id="2" name="Slide Number Placeholder 1"/>
          <p:cNvSpPr>
            <a:spLocks noGrp="1"/>
          </p:cNvSpPr>
          <p:nvPr>
            <p:ph type="sldNum" sz="quarter" idx="12"/>
          </p:nvPr>
        </p:nvSpPr>
        <p:spPr/>
        <p:txBody>
          <a:bodyPr/>
          <a:lstStyle/>
          <a:p>
            <a:fld id="{D4AD5FE1-D589-4977-93B2-4BDC34E37F73}" type="slidenum">
              <a:rPr lang="en-US" smtClean="0"/>
              <a:pPr/>
              <a:t>15</a:t>
            </a:fld>
            <a:endParaRPr lang="en-US"/>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669114"/>
            <a:ext cx="8763000" cy="6409864"/>
          </a:xfrm>
        </p:spPr>
        <p:txBody>
          <a:bodyPr>
            <a:noAutofit/>
          </a:bodyPr>
          <a:lstStyle/>
          <a:p>
            <a:pPr algn="just">
              <a:spcBef>
                <a:spcPts val="600"/>
              </a:spcBef>
              <a:buNone/>
            </a:pPr>
            <a:r>
              <a:rPr lang="en-US" sz="2400" dirty="0"/>
              <a:t>4) </a:t>
            </a:r>
            <a:r>
              <a:rPr lang="en-US" sz="2400" b="1" dirty="0">
                <a:solidFill>
                  <a:srgbClr val="FFC000"/>
                </a:solidFill>
              </a:rPr>
              <a:t>EMPLOYMENT EXCHANGES</a:t>
            </a:r>
          </a:p>
          <a:p>
            <a:pPr algn="just">
              <a:spcBef>
                <a:spcPts val="600"/>
              </a:spcBef>
              <a:buNone/>
            </a:pPr>
            <a:r>
              <a:rPr lang="en-US" sz="2400" dirty="0"/>
              <a:t>   -Provide job information to job seekers</a:t>
            </a:r>
          </a:p>
          <a:p>
            <a:pPr algn="just">
              <a:spcBef>
                <a:spcPts val="600"/>
              </a:spcBef>
              <a:buNone/>
            </a:pPr>
            <a:r>
              <a:rPr lang="en-US" sz="2400" dirty="0"/>
              <a:t>   -Help employers in identifying suitable candidates.</a:t>
            </a:r>
          </a:p>
          <a:p>
            <a:pPr algn="just">
              <a:spcBef>
                <a:spcPts val="600"/>
              </a:spcBef>
              <a:buNone/>
            </a:pPr>
            <a:endParaRPr lang="en-US" sz="1050" dirty="0"/>
          </a:p>
          <a:p>
            <a:pPr algn="just">
              <a:spcBef>
                <a:spcPts val="600"/>
              </a:spcBef>
              <a:buNone/>
            </a:pPr>
            <a:r>
              <a:rPr lang="en-US" sz="2400" dirty="0"/>
              <a:t> 5) </a:t>
            </a:r>
            <a:r>
              <a:rPr lang="en-US" sz="2400" b="1" dirty="0">
                <a:solidFill>
                  <a:srgbClr val="FFC000"/>
                </a:solidFill>
              </a:rPr>
              <a:t>LABOUR CONTRACTORS</a:t>
            </a:r>
          </a:p>
          <a:p>
            <a:pPr algn="just">
              <a:spcBef>
                <a:spcPts val="600"/>
              </a:spcBef>
              <a:buNone/>
            </a:pPr>
            <a:r>
              <a:rPr lang="en-US" sz="2400" dirty="0"/>
              <a:t>    -Manual workers can be recruited through contractors.</a:t>
            </a:r>
          </a:p>
          <a:p>
            <a:pPr algn="just">
              <a:spcBef>
                <a:spcPts val="600"/>
              </a:spcBef>
              <a:buNone/>
            </a:pPr>
            <a:endParaRPr lang="en-US" sz="1400" dirty="0"/>
          </a:p>
          <a:p>
            <a:pPr algn="just">
              <a:spcBef>
                <a:spcPts val="600"/>
              </a:spcBef>
              <a:buNone/>
            </a:pPr>
            <a:r>
              <a:rPr lang="en-US" sz="2400" dirty="0"/>
              <a:t> 6) </a:t>
            </a:r>
            <a:r>
              <a:rPr lang="en-US" sz="2400" b="1" dirty="0">
                <a:solidFill>
                  <a:srgbClr val="FFC000"/>
                </a:solidFill>
              </a:rPr>
              <a:t>UNSOLICITED APPLICANTS</a:t>
            </a:r>
          </a:p>
          <a:p>
            <a:pPr algn="just">
              <a:spcBef>
                <a:spcPts val="600"/>
              </a:spcBef>
              <a:buNone/>
            </a:pPr>
            <a:r>
              <a:rPr lang="en-US" sz="2400" dirty="0"/>
              <a:t>    -Many job seekers visit the office of well-known companies on their own.</a:t>
            </a:r>
          </a:p>
          <a:p>
            <a:pPr algn="just">
              <a:spcBef>
                <a:spcPts val="600"/>
              </a:spcBef>
              <a:buNone/>
            </a:pPr>
            <a:endParaRPr lang="en-US" sz="1400" dirty="0"/>
          </a:p>
          <a:p>
            <a:pPr algn="just">
              <a:spcBef>
                <a:spcPts val="600"/>
              </a:spcBef>
              <a:buNone/>
            </a:pPr>
            <a:r>
              <a:rPr lang="en-US" sz="2400" dirty="0"/>
              <a:t>7) </a:t>
            </a:r>
            <a:r>
              <a:rPr lang="en-US" sz="2400" b="1" dirty="0">
                <a:solidFill>
                  <a:srgbClr val="FFC000"/>
                </a:solidFill>
              </a:rPr>
              <a:t>EMPLOYEE REFERRALS / RECOMMENDATIONS</a:t>
            </a:r>
          </a:p>
          <a:p>
            <a:pPr algn="just">
              <a:spcBef>
                <a:spcPts val="600"/>
              </a:spcBef>
              <a:buNone/>
            </a:pPr>
            <a:r>
              <a:rPr lang="en-US" sz="2400" dirty="0"/>
              <a:t>     -Current employees of the organization can refer their friends and relatives for some position in their organization. </a:t>
            </a:r>
          </a:p>
          <a:p>
            <a:pPr algn="just">
              <a:spcBef>
                <a:spcPts val="600"/>
              </a:spcBef>
            </a:pPr>
            <a:endParaRPr lang="en-US" sz="2400" dirty="0"/>
          </a:p>
        </p:txBody>
      </p:sp>
      <p:sp>
        <p:nvSpPr>
          <p:cNvPr id="2" name="Slide Number Placeholder 1"/>
          <p:cNvSpPr>
            <a:spLocks noGrp="1"/>
          </p:cNvSpPr>
          <p:nvPr>
            <p:ph type="sldNum" sz="quarter" idx="12"/>
          </p:nvPr>
        </p:nvSpPr>
        <p:spPr/>
        <p:txBody>
          <a:bodyPr/>
          <a:lstStyle/>
          <a:p>
            <a:fld id="{D4AD5FE1-D589-4977-93B2-4BDC34E37F73}" type="slidenum">
              <a:rPr lang="en-US" smtClean="0"/>
              <a:pPr/>
              <a:t>16</a:t>
            </a:fld>
            <a:endParaRPr lang="en-US"/>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60960848"/>
              </p:ext>
            </p:extLst>
          </p:nvPr>
        </p:nvGraphicFramePr>
        <p:xfrm>
          <a:off x="-533400" y="0"/>
          <a:ext cx="10210800" cy="670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D4AD5FE1-D589-4977-93B2-4BDC34E37F73}" type="slidenum">
              <a:rPr lang="en-US" smtClean="0"/>
              <a:pPr/>
              <a:t>17</a:t>
            </a:fld>
            <a:endParaRPr lang="en-US"/>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lstStyle/>
          <a:p>
            <a:r>
              <a:rPr lang="en-US" b="1" dirty="0"/>
              <a:t>INTERNET RECRUITING METHODS</a:t>
            </a:r>
          </a:p>
        </p:txBody>
      </p:sp>
      <p:sp>
        <p:nvSpPr>
          <p:cNvPr id="3" name="Content Placeholder 2"/>
          <p:cNvSpPr>
            <a:spLocks noGrp="1"/>
          </p:cNvSpPr>
          <p:nvPr>
            <p:ph idx="1"/>
          </p:nvPr>
        </p:nvSpPr>
        <p:spPr>
          <a:xfrm>
            <a:off x="685800" y="1380664"/>
            <a:ext cx="8001000" cy="5181600"/>
          </a:xfrm>
        </p:spPr>
        <p:txBody>
          <a:bodyPr>
            <a:normAutofit/>
          </a:bodyPr>
          <a:lstStyle/>
          <a:p>
            <a:pPr algn="just">
              <a:buNone/>
            </a:pPr>
            <a:r>
              <a:rPr lang="en-US" sz="2400" b="1" dirty="0">
                <a:solidFill>
                  <a:srgbClr val="FFC000"/>
                </a:solidFill>
              </a:rPr>
              <a:t>E- Recruitment</a:t>
            </a:r>
          </a:p>
          <a:p>
            <a:pPr algn="just"/>
            <a:r>
              <a:rPr lang="en-US" sz="2400" dirty="0"/>
              <a:t>Internet as a source of recruitment. </a:t>
            </a:r>
          </a:p>
          <a:p>
            <a:pPr algn="just"/>
            <a:r>
              <a:rPr lang="en-US" sz="2400" dirty="0"/>
              <a:t>The job seekers send their applications or  curriculum vitae i.e. CV through e mail. </a:t>
            </a:r>
          </a:p>
          <a:p>
            <a:pPr algn="just"/>
            <a:r>
              <a:rPr lang="en-US" sz="2400" dirty="0"/>
              <a:t> Alternatively, job seekers place their CV’s in worldwide web.</a:t>
            </a:r>
          </a:p>
          <a:p>
            <a:pPr algn="just">
              <a:buNone/>
            </a:pPr>
            <a:endParaRPr lang="en-US" sz="1400" b="1" dirty="0"/>
          </a:p>
          <a:p>
            <a:pPr algn="just">
              <a:buNone/>
            </a:pPr>
            <a:r>
              <a:rPr lang="en-US" sz="2400" b="1" dirty="0">
                <a:solidFill>
                  <a:srgbClr val="FFC000"/>
                </a:solidFill>
              </a:rPr>
              <a:t>Example</a:t>
            </a:r>
          </a:p>
          <a:p>
            <a:pPr marL="0" indent="0" algn="just">
              <a:buNone/>
            </a:pPr>
            <a:r>
              <a:rPr lang="en-US" sz="2400" dirty="0"/>
              <a:t>1. Job Boards </a:t>
            </a:r>
          </a:p>
          <a:p>
            <a:pPr marL="0" indent="0" algn="just">
              <a:buNone/>
            </a:pPr>
            <a:r>
              <a:rPr lang="en-US" sz="2400" dirty="0"/>
              <a:t>2. Employer Web Sites</a:t>
            </a:r>
          </a:p>
        </p:txBody>
      </p:sp>
      <p:sp>
        <p:nvSpPr>
          <p:cNvPr id="4" name="Slide Number Placeholder 3"/>
          <p:cNvSpPr>
            <a:spLocks noGrp="1"/>
          </p:cNvSpPr>
          <p:nvPr>
            <p:ph type="sldNum" sz="quarter" idx="12"/>
          </p:nvPr>
        </p:nvSpPr>
        <p:spPr/>
        <p:txBody>
          <a:bodyPr/>
          <a:lstStyle/>
          <a:p>
            <a:fld id="{D4AD5FE1-D589-4977-93B2-4BDC34E37F73}" type="slidenum">
              <a:rPr lang="en-US" smtClean="0"/>
              <a:pPr/>
              <a:t>18</a:t>
            </a:fld>
            <a:endParaRPr lang="en-US"/>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68399615"/>
              </p:ext>
            </p:extLst>
          </p:nvPr>
        </p:nvGraphicFramePr>
        <p:xfrm>
          <a:off x="152400" y="381000"/>
          <a:ext cx="8991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D4AD5FE1-D589-4977-93B2-4BDC34E37F73}" type="slidenum">
              <a:rPr lang="en-US" smtClean="0"/>
              <a:pPr/>
              <a:t>19</a:t>
            </a:fld>
            <a:endParaRPr lang="en-US"/>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38551"/>
            <a:ext cx="6220890" cy="767687"/>
          </a:xfrm>
        </p:spPr>
        <p:txBody>
          <a:bodyPr/>
          <a:lstStyle/>
          <a:p>
            <a:r>
              <a:rPr lang="en-US" b="1" dirty="0"/>
              <a:t>WHAT IS RECRUITMENT?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133958"/>
              </p:ext>
            </p:extLst>
          </p:nvPr>
        </p:nvGraphicFramePr>
        <p:xfrm>
          <a:off x="228600" y="1600200"/>
          <a:ext cx="8763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a:xfrm>
            <a:off x="7772400" y="222913"/>
            <a:ext cx="628813" cy="767687"/>
          </a:xfrm>
        </p:spPr>
        <p:txBody>
          <a:bodyPr/>
          <a:lstStyle/>
          <a:p>
            <a:fld id="{D4AD5FE1-D589-4977-93B2-4BDC34E37F73}" type="slidenum">
              <a:rPr lang="en-US" b="1" smtClean="0"/>
              <a:pPr/>
              <a:t>2</a:t>
            </a:fld>
            <a:endParaRPr lang="en-US" b="1" dirty="0"/>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lstStyle/>
          <a:p>
            <a:r>
              <a:rPr lang="en-US" b="1" dirty="0"/>
              <a:t>OUTSOURCING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5648019"/>
              </p:ext>
            </p:extLst>
          </p:nvPr>
        </p:nvGraphicFramePr>
        <p:xfrm>
          <a:off x="0" y="1600200"/>
          <a:ext cx="8915400" cy="4876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D4AD5FE1-D589-4977-93B2-4BDC34E37F73}" type="slidenum">
              <a:rPr lang="en-US" smtClean="0"/>
              <a:pPr/>
              <a:t>20</a:t>
            </a:fld>
            <a:endParaRPr lang="en-US"/>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r>
              <a:rPr lang="en-US" b="1" dirty="0"/>
              <a:t>Advantages of Outsourcing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25229750"/>
              </p:ext>
            </p:extLst>
          </p:nvPr>
        </p:nvGraphicFramePr>
        <p:xfrm>
          <a:off x="3048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D4AD5FE1-D589-4977-93B2-4BDC34E37F73}" type="slidenum">
              <a:rPr lang="en-US" smtClean="0"/>
              <a:pPr/>
              <a:t>21</a:t>
            </a:fld>
            <a:endParaRPr lang="en-US" dirty="0"/>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592490" cy="767687"/>
          </a:xfrm>
        </p:spPr>
        <p:txBody>
          <a:bodyPr>
            <a:normAutofit/>
          </a:bodyPr>
          <a:lstStyle/>
          <a:p>
            <a:r>
              <a:rPr lang="en-US" b="1" dirty="0">
                <a:latin typeface="Calibri" panose="020F0502020204030204" pitchFamily="34" charset="0"/>
                <a:cs typeface="Calibri" panose="020F0502020204030204" pitchFamily="34" charset="0"/>
              </a:rPr>
              <a:t>IMPORTANCE OF RECRUITMENT</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27700" y="2052925"/>
            <a:ext cx="7567544" cy="2519075"/>
          </a:xfrm>
        </p:spPr>
        <p:txBody>
          <a:bodyPr>
            <a:normAutofit/>
          </a:bodyPr>
          <a:lstStyle/>
          <a:p>
            <a:r>
              <a:rPr lang="en-US" sz="2400" dirty="0">
                <a:latin typeface="Times New Roman" pitchFamily="18" charset="0"/>
                <a:cs typeface="Times New Roman" pitchFamily="18" charset="0"/>
              </a:rPr>
              <a:t>Provides organization with a pool of qualified candidates</a:t>
            </a:r>
          </a:p>
          <a:p>
            <a:r>
              <a:rPr lang="en-US" sz="2400" dirty="0">
                <a:latin typeface="Times New Roman" pitchFamily="18" charset="0"/>
                <a:cs typeface="Times New Roman" pitchFamily="18" charset="0"/>
              </a:rPr>
              <a:t>The more qualified the pool the better the success rate in selection</a:t>
            </a:r>
          </a:p>
          <a:p>
            <a:r>
              <a:rPr lang="en-US" sz="2400" dirty="0">
                <a:latin typeface="Times New Roman" pitchFamily="18" charset="0"/>
                <a:cs typeface="Times New Roman" pitchFamily="18" charset="0"/>
              </a:rPr>
              <a:t>Can help the organization meet affirmative action goals</a:t>
            </a:r>
          </a:p>
          <a:p>
            <a:r>
              <a:rPr lang="en-US" sz="2400" dirty="0">
                <a:latin typeface="Times New Roman" pitchFamily="18" charset="0"/>
                <a:cs typeface="Times New Roman" pitchFamily="18" charset="0"/>
              </a:rPr>
              <a:t>Can increase organizational effectiveness</a:t>
            </a:r>
          </a:p>
          <a:p>
            <a:pPr>
              <a:buNone/>
            </a:pPr>
            <a:endParaRPr lang="en-US" sz="2400" dirty="0"/>
          </a:p>
        </p:txBody>
      </p:sp>
      <p:sp>
        <p:nvSpPr>
          <p:cNvPr id="4" name="Slide Number Placeholder 3"/>
          <p:cNvSpPr>
            <a:spLocks noGrp="1"/>
          </p:cNvSpPr>
          <p:nvPr>
            <p:ph type="sldNum" sz="quarter" idx="12"/>
          </p:nvPr>
        </p:nvSpPr>
        <p:spPr/>
        <p:txBody>
          <a:bodyPr/>
          <a:lstStyle/>
          <a:p>
            <a:fld id="{D4AD5FE1-D589-4977-93B2-4BDC34E37F73}" type="slidenum">
              <a:rPr lang="en-US" smtClean="0"/>
              <a:pPr/>
              <a:t>22</a:t>
            </a:fld>
            <a:endParaRPr lang="en-US"/>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143000"/>
          </a:xfrm>
        </p:spPr>
        <p:txBody>
          <a:bodyPr/>
          <a:lstStyle/>
          <a:p>
            <a:r>
              <a:rPr lang="en-US" b="1" dirty="0"/>
              <a:t>CONSTRAINTS ON RECRUITMENT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11763325"/>
              </p:ext>
            </p:extLst>
          </p:nvPr>
        </p:nvGraphicFramePr>
        <p:xfrm>
          <a:off x="381000" y="1676400"/>
          <a:ext cx="72390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D4AD5FE1-D589-4977-93B2-4BDC34E37F73}" type="slidenum">
              <a:rPr lang="en-US" smtClean="0"/>
              <a:pPr/>
              <a:t>23</a:t>
            </a:fld>
            <a:endParaRPr lang="en-US"/>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36418" y="0"/>
            <a:ext cx="8229600" cy="1143000"/>
          </a:xfrm>
        </p:spPr>
        <p:txBody>
          <a:bodyPr>
            <a:normAutofit/>
          </a:bodyPr>
          <a:lstStyle/>
          <a:p>
            <a:r>
              <a:rPr lang="en-US" sz="4800" b="1" dirty="0"/>
              <a:t>SELECTION</a:t>
            </a:r>
          </a:p>
        </p:txBody>
      </p:sp>
      <p:sp>
        <p:nvSpPr>
          <p:cNvPr id="2" name="Slide Number Placeholder 1"/>
          <p:cNvSpPr>
            <a:spLocks noGrp="1"/>
          </p:cNvSpPr>
          <p:nvPr>
            <p:ph type="sldNum" sz="quarter" idx="12"/>
          </p:nvPr>
        </p:nvSpPr>
        <p:spPr/>
        <p:txBody>
          <a:bodyPr/>
          <a:lstStyle/>
          <a:p>
            <a:fld id="{D4AD5FE1-D589-4977-93B2-4BDC34E37F73}" type="slidenum">
              <a:rPr lang="en-US" smtClean="0"/>
              <a:pPr/>
              <a:t>24</a:t>
            </a:fld>
            <a:endParaRPr lang="en-US"/>
          </a:p>
        </p:txBody>
      </p:sp>
      <p:sp>
        <p:nvSpPr>
          <p:cNvPr id="6" name="Rectangle 5"/>
          <p:cNvSpPr/>
          <p:nvPr/>
        </p:nvSpPr>
        <p:spPr>
          <a:xfrm>
            <a:off x="152400" y="1295400"/>
            <a:ext cx="8610600" cy="3970318"/>
          </a:xfrm>
          <a:prstGeom prst="rect">
            <a:avLst/>
          </a:prstGeom>
        </p:spPr>
        <p:txBody>
          <a:bodyPr wrap="square">
            <a:spAutoFit/>
          </a:bodyPr>
          <a:lstStyle/>
          <a:p>
            <a:r>
              <a:rPr lang="en-IN" sz="2800" dirty="0"/>
              <a:t>Selection is the process of picking up individuals (out of the pool of job applicants) with requisite qualifications and competence to fill jobs in the organization. A formal definition of Selection is:</a:t>
            </a:r>
          </a:p>
          <a:p>
            <a:endParaRPr lang="en-IN" sz="2800" dirty="0"/>
          </a:p>
          <a:p>
            <a:pPr algn="ctr"/>
            <a:r>
              <a:rPr lang="en-IN" sz="2800" dirty="0"/>
              <a:t>“Selection is the process of differentiating between applicants in order to identify and hire those with a greater likelihood of success in a job.”</a:t>
            </a:r>
            <a:endParaRPr lang="en-US" sz="2800" dirty="0"/>
          </a:p>
          <a:p>
            <a:endParaRPr lang="en-US" sz="2800" dirty="0"/>
          </a:p>
        </p:txBody>
      </p:sp>
    </p:spTree>
    <p:extLst>
      <p:ext uri="{BB962C8B-B14F-4D97-AF65-F5344CB8AC3E}">
        <p14:creationId xmlns:p14="http://schemas.microsoft.com/office/powerpoint/2010/main" val="2119337704"/>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90210"/>
            <a:ext cx="8305800" cy="523220"/>
          </a:xfrm>
          <a:prstGeom prst="rect">
            <a:avLst/>
          </a:prstGeom>
        </p:spPr>
        <p:txBody>
          <a:bodyPr wrap="square">
            <a:spAutoFit/>
          </a:bodyPr>
          <a:lstStyle/>
          <a:p>
            <a:r>
              <a:rPr lang="en-IN" sz="2800" b="1" dirty="0"/>
              <a:t>DIFFERENCE BETWEEN RECRUITMENT AND SELECTION</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3482636994"/>
              </p:ext>
            </p:extLst>
          </p:nvPr>
        </p:nvGraphicFramePr>
        <p:xfrm>
          <a:off x="228600" y="1524000"/>
          <a:ext cx="8686800" cy="5268197"/>
        </p:xfrm>
        <a:graphic>
          <a:graphicData uri="http://schemas.openxmlformats.org/drawingml/2006/table">
            <a:tbl>
              <a:tblPr firstRow="1" firstCol="1" bandRow="1">
                <a:tableStyleId>{74C1A8A3-306A-4EB7-A6B1-4F7E0EB9C5D6}</a:tableStyleId>
              </a:tblPr>
              <a:tblGrid>
                <a:gridCol w="46482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613647">
                <a:tc>
                  <a:txBody>
                    <a:bodyPr/>
                    <a:lstStyle/>
                    <a:p>
                      <a:pPr marL="0" marR="0" algn="just">
                        <a:lnSpc>
                          <a:spcPts val="1305"/>
                        </a:lnSpc>
                        <a:spcBef>
                          <a:spcPts val="375"/>
                        </a:spcBef>
                        <a:spcAft>
                          <a:spcPts val="750"/>
                        </a:spcAft>
                      </a:pPr>
                      <a:endParaRPr lang="en-IN" sz="2000" dirty="0">
                        <a:effectLst/>
                      </a:endParaRPr>
                    </a:p>
                    <a:p>
                      <a:pPr marL="0" marR="0" algn="just">
                        <a:lnSpc>
                          <a:spcPts val="1305"/>
                        </a:lnSpc>
                        <a:spcBef>
                          <a:spcPts val="375"/>
                        </a:spcBef>
                        <a:spcAft>
                          <a:spcPts val="750"/>
                        </a:spcAft>
                      </a:pPr>
                      <a:r>
                        <a:rPr lang="en-IN" sz="2000" dirty="0">
                          <a:effectLst/>
                        </a:rPr>
                        <a:t>Recruitment</a:t>
                      </a:r>
                      <a:endParaRPr lang="en-US" sz="2000" dirty="0">
                        <a:effectLst/>
                        <a:latin typeface="Calibri"/>
                        <a:ea typeface="Calibri"/>
                        <a:cs typeface="Times New Roman"/>
                      </a:endParaRPr>
                    </a:p>
                  </a:txBody>
                  <a:tcPr marL="95250" marR="95250" marT="28575" marB="28575"/>
                </a:tc>
                <a:tc>
                  <a:txBody>
                    <a:bodyPr/>
                    <a:lstStyle/>
                    <a:p>
                      <a:pPr marL="0" marR="0" algn="just">
                        <a:lnSpc>
                          <a:spcPts val="1305"/>
                        </a:lnSpc>
                        <a:spcBef>
                          <a:spcPts val="0"/>
                        </a:spcBef>
                        <a:spcAft>
                          <a:spcPts val="0"/>
                        </a:spcAft>
                      </a:pPr>
                      <a:endParaRPr lang="en-IN" sz="2000" dirty="0">
                        <a:effectLst/>
                      </a:endParaRPr>
                    </a:p>
                    <a:p>
                      <a:pPr marL="0" marR="0" algn="just">
                        <a:lnSpc>
                          <a:spcPts val="1305"/>
                        </a:lnSpc>
                        <a:spcBef>
                          <a:spcPts val="0"/>
                        </a:spcBef>
                        <a:spcAft>
                          <a:spcPts val="0"/>
                        </a:spcAft>
                      </a:pPr>
                      <a:endParaRPr lang="en-IN" sz="2000" dirty="0">
                        <a:effectLst/>
                      </a:endParaRPr>
                    </a:p>
                    <a:p>
                      <a:pPr marL="0" marR="0" algn="just">
                        <a:lnSpc>
                          <a:spcPts val="1305"/>
                        </a:lnSpc>
                        <a:spcBef>
                          <a:spcPts val="0"/>
                        </a:spcBef>
                        <a:spcAft>
                          <a:spcPts val="0"/>
                        </a:spcAft>
                      </a:pPr>
                      <a:r>
                        <a:rPr lang="en-IN" sz="2000" dirty="0">
                          <a:effectLst/>
                        </a:rPr>
                        <a:t>Selection</a:t>
                      </a:r>
                      <a:endParaRPr lang="en-US" sz="2000" dirty="0">
                        <a:effectLst/>
                        <a:latin typeface="Calibri"/>
                        <a:ea typeface="Calibri"/>
                        <a:cs typeface="Times New Roman"/>
                      </a:endParaRPr>
                    </a:p>
                  </a:txBody>
                  <a:tcPr marL="95250" marR="95250" marT="28575" marB="28575"/>
                </a:tc>
                <a:extLst>
                  <a:ext uri="{0D108BD9-81ED-4DB2-BD59-A6C34878D82A}">
                    <a16:rowId xmlns:a16="http://schemas.microsoft.com/office/drawing/2014/main" val="10000"/>
                  </a:ext>
                </a:extLst>
              </a:tr>
              <a:tr h="3348753">
                <a:tc>
                  <a:txBody>
                    <a:bodyPr/>
                    <a:lstStyle/>
                    <a:p>
                      <a:pPr marL="0" marR="0" algn="just">
                        <a:lnSpc>
                          <a:spcPts val="1305"/>
                        </a:lnSpc>
                        <a:spcBef>
                          <a:spcPts val="0"/>
                        </a:spcBef>
                        <a:spcAft>
                          <a:spcPts val="0"/>
                        </a:spcAft>
                      </a:pPr>
                      <a:endParaRPr lang="en-IN" sz="2000" dirty="0">
                        <a:effectLst/>
                      </a:endParaRPr>
                    </a:p>
                    <a:p>
                      <a:pPr marL="0" marR="0" algn="just">
                        <a:lnSpc>
                          <a:spcPts val="1305"/>
                        </a:lnSpc>
                        <a:spcBef>
                          <a:spcPts val="0"/>
                        </a:spcBef>
                        <a:spcAft>
                          <a:spcPts val="0"/>
                        </a:spcAft>
                      </a:pPr>
                      <a:endParaRPr lang="en-IN" sz="2000" dirty="0">
                        <a:effectLst/>
                      </a:endParaRPr>
                    </a:p>
                    <a:p>
                      <a:pPr marL="0" marR="0" algn="just">
                        <a:lnSpc>
                          <a:spcPct val="100000"/>
                        </a:lnSpc>
                        <a:spcBef>
                          <a:spcPts val="0"/>
                        </a:spcBef>
                        <a:spcAft>
                          <a:spcPts val="0"/>
                        </a:spcAft>
                      </a:pPr>
                      <a:r>
                        <a:rPr lang="en-IN" sz="2000" b="1" dirty="0">
                          <a:effectLst/>
                        </a:rPr>
                        <a:t>1.   Recruitment refers to the process of identifying and encouraging prospective employees to apply for jobs.</a:t>
                      </a:r>
                    </a:p>
                    <a:p>
                      <a:pPr marL="0" marR="0" algn="just">
                        <a:lnSpc>
                          <a:spcPct val="100000"/>
                        </a:lnSpc>
                        <a:spcBef>
                          <a:spcPts val="0"/>
                        </a:spcBef>
                        <a:spcAft>
                          <a:spcPts val="0"/>
                        </a:spcAft>
                      </a:pPr>
                      <a:endParaRPr lang="en-IN" sz="2000" b="1" dirty="0">
                        <a:effectLst/>
                      </a:endParaRPr>
                    </a:p>
                    <a:p>
                      <a:pPr marL="0" marR="0" algn="just">
                        <a:lnSpc>
                          <a:spcPct val="100000"/>
                        </a:lnSpc>
                        <a:spcBef>
                          <a:spcPts val="0"/>
                        </a:spcBef>
                        <a:spcAft>
                          <a:spcPts val="0"/>
                        </a:spcAft>
                      </a:pPr>
                      <a:endParaRPr lang="en-US" sz="2000" b="1" dirty="0">
                        <a:effectLst/>
                      </a:endParaRPr>
                    </a:p>
                    <a:p>
                      <a:pPr marL="0" marR="0" algn="just">
                        <a:lnSpc>
                          <a:spcPct val="100000"/>
                        </a:lnSpc>
                        <a:spcBef>
                          <a:spcPts val="0"/>
                        </a:spcBef>
                        <a:spcAft>
                          <a:spcPts val="750"/>
                        </a:spcAft>
                      </a:pPr>
                      <a:r>
                        <a:rPr lang="en-IN" sz="2000" b="1" dirty="0">
                          <a:effectLst/>
                        </a:rPr>
                        <a:t>2.   </a:t>
                      </a:r>
                      <a:r>
                        <a:rPr lang="en-US" sz="2000" b="1" i="0" kern="1200" dirty="0">
                          <a:solidFill>
                            <a:schemeClr val="lt1"/>
                          </a:solidFill>
                          <a:effectLst/>
                          <a:latin typeface="+mn-lt"/>
                          <a:ea typeface="+mn-ea"/>
                          <a:cs typeface="+mn-cs"/>
                        </a:rPr>
                        <a:t>R</a:t>
                      </a:r>
                      <a:r>
                        <a:rPr lang="en-US" sz="2000" b="1" i="0" kern="1200" dirty="0">
                          <a:solidFill>
                            <a:schemeClr val="lt1"/>
                          </a:solidFill>
                          <a:latin typeface="+mn-lt"/>
                          <a:ea typeface="+mn-ea"/>
                          <a:cs typeface="+mn-cs"/>
                        </a:rPr>
                        <a:t>ecruitment is a positive process because it involves</a:t>
                      </a:r>
                      <a:r>
                        <a:rPr lang="en-US" sz="2000" b="1" i="0" kern="1200" baseline="0" dirty="0">
                          <a:solidFill>
                            <a:schemeClr val="lt1"/>
                          </a:solidFill>
                          <a:latin typeface="+mn-lt"/>
                          <a:ea typeface="+mn-ea"/>
                          <a:cs typeface="+mn-cs"/>
                        </a:rPr>
                        <a:t> looking for </a:t>
                      </a:r>
                      <a:r>
                        <a:rPr lang="en-US" sz="2000" b="1" i="0" kern="1200" dirty="0">
                          <a:solidFill>
                            <a:schemeClr val="lt1"/>
                          </a:solidFill>
                          <a:latin typeface="+mn-lt"/>
                          <a:ea typeface="+mn-ea"/>
                          <a:cs typeface="+mn-cs"/>
                        </a:rPr>
                        <a:t>prospective employees and convincing them to</a:t>
                      </a:r>
                      <a:r>
                        <a:rPr lang="en-US" sz="2000" b="1" i="0" kern="1200" baseline="0" dirty="0">
                          <a:solidFill>
                            <a:schemeClr val="lt1"/>
                          </a:solidFill>
                          <a:latin typeface="+mn-lt"/>
                          <a:ea typeface="+mn-ea"/>
                          <a:cs typeface="+mn-cs"/>
                        </a:rPr>
                        <a:t> </a:t>
                      </a:r>
                      <a:r>
                        <a:rPr lang="en-US" sz="2000" b="1" i="0" kern="1200" dirty="0">
                          <a:solidFill>
                            <a:schemeClr val="lt1"/>
                          </a:solidFill>
                          <a:latin typeface="+mn-lt"/>
                          <a:ea typeface="+mn-ea"/>
                          <a:cs typeface="+mn-cs"/>
                        </a:rPr>
                        <a:t>apply for the job. Here, the company is making all</a:t>
                      </a:r>
                      <a:r>
                        <a:rPr lang="en-US" sz="2000" b="1" i="0" kern="1200" baseline="0" dirty="0">
                          <a:solidFill>
                            <a:schemeClr val="lt1"/>
                          </a:solidFill>
                          <a:latin typeface="+mn-lt"/>
                          <a:ea typeface="+mn-ea"/>
                          <a:cs typeface="+mn-cs"/>
                        </a:rPr>
                        <a:t> </a:t>
                      </a:r>
                      <a:r>
                        <a:rPr lang="en-US" sz="2000" b="1" i="0" kern="1200" dirty="0">
                          <a:solidFill>
                            <a:schemeClr val="lt1"/>
                          </a:solidFill>
                          <a:latin typeface="+mn-lt"/>
                          <a:ea typeface="+mn-ea"/>
                          <a:cs typeface="+mn-cs"/>
                        </a:rPr>
                        <a:t>candidates apply for the job, hence it is a positive</a:t>
                      </a:r>
                      <a:br>
                        <a:rPr lang="en-US" sz="2000" b="1" dirty="0"/>
                      </a:br>
                      <a:r>
                        <a:rPr lang="en-US" sz="2000" b="1" i="0" kern="1200" dirty="0">
                          <a:solidFill>
                            <a:schemeClr val="lt1"/>
                          </a:solidFill>
                          <a:latin typeface="+mn-lt"/>
                          <a:ea typeface="+mn-ea"/>
                          <a:cs typeface="+mn-cs"/>
                        </a:rPr>
                        <a:t>action. </a:t>
                      </a:r>
                      <a:endParaRPr lang="en-US" sz="2000" b="1" dirty="0">
                        <a:effectLst/>
                        <a:latin typeface="Calibri"/>
                        <a:ea typeface="Calibri"/>
                        <a:cs typeface="Times New Roman"/>
                      </a:endParaRPr>
                    </a:p>
                  </a:txBody>
                  <a:tcPr marL="95250" marR="95250" marT="28575" marB="28575"/>
                </a:tc>
                <a:tc>
                  <a:txBody>
                    <a:bodyPr/>
                    <a:lstStyle/>
                    <a:p>
                      <a:pPr marL="0" marR="0" algn="just">
                        <a:lnSpc>
                          <a:spcPts val="1305"/>
                        </a:lnSpc>
                        <a:spcBef>
                          <a:spcPts val="0"/>
                        </a:spcBef>
                        <a:spcAft>
                          <a:spcPts val="0"/>
                        </a:spcAft>
                      </a:pPr>
                      <a:endParaRPr lang="en-IN" sz="2000" dirty="0">
                        <a:effectLst/>
                      </a:endParaRPr>
                    </a:p>
                    <a:p>
                      <a:pPr marL="0" marR="0" algn="just">
                        <a:lnSpc>
                          <a:spcPts val="1305"/>
                        </a:lnSpc>
                        <a:spcBef>
                          <a:spcPts val="0"/>
                        </a:spcBef>
                        <a:spcAft>
                          <a:spcPts val="0"/>
                        </a:spcAft>
                      </a:pPr>
                      <a:endParaRPr lang="en-IN" sz="2000" dirty="0">
                        <a:effectLst/>
                      </a:endParaRPr>
                    </a:p>
                    <a:p>
                      <a:pPr marL="0" marR="0" algn="just">
                        <a:lnSpc>
                          <a:spcPct val="100000"/>
                        </a:lnSpc>
                        <a:spcBef>
                          <a:spcPts val="0"/>
                        </a:spcBef>
                        <a:spcAft>
                          <a:spcPts val="0"/>
                        </a:spcAft>
                      </a:pPr>
                      <a:r>
                        <a:rPr lang="en-IN" sz="2000" dirty="0">
                          <a:effectLst/>
                        </a:rPr>
                        <a:t>1.   Selection is concerned with picking up the right candidates from a pool of applicants.</a:t>
                      </a:r>
                      <a:endParaRPr lang="en-US" sz="2000" dirty="0">
                        <a:effectLst/>
                      </a:endParaRPr>
                    </a:p>
                    <a:p>
                      <a:pPr marL="0" marR="0" algn="just">
                        <a:lnSpc>
                          <a:spcPct val="100000"/>
                        </a:lnSpc>
                        <a:spcBef>
                          <a:spcPts val="0"/>
                        </a:spcBef>
                        <a:spcAft>
                          <a:spcPts val="750"/>
                        </a:spcAft>
                      </a:pPr>
                      <a:endParaRPr lang="en-IN" sz="2000" dirty="0">
                        <a:effectLst/>
                      </a:endParaRPr>
                    </a:p>
                    <a:p>
                      <a:pPr marL="0" marR="0" algn="just">
                        <a:lnSpc>
                          <a:spcPct val="100000"/>
                        </a:lnSpc>
                        <a:spcBef>
                          <a:spcPts val="0"/>
                        </a:spcBef>
                        <a:spcAft>
                          <a:spcPts val="750"/>
                        </a:spcAft>
                      </a:pPr>
                      <a:endParaRPr lang="en-IN" sz="2000" dirty="0">
                        <a:effectLst/>
                      </a:endParaRPr>
                    </a:p>
                    <a:p>
                      <a:pPr marL="0" marR="0" algn="just">
                        <a:lnSpc>
                          <a:spcPct val="100000"/>
                        </a:lnSpc>
                        <a:spcBef>
                          <a:spcPts val="0"/>
                        </a:spcBef>
                        <a:spcAft>
                          <a:spcPts val="750"/>
                        </a:spcAft>
                      </a:pPr>
                      <a:r>
                        <a:rPr lang="en-IN" sz="2000" dirty="0">
                          <a:effectLst/>
                        </a:rPr>
                        <a:t>2.  Selection on the other hand is negative in its application in as much as it seeks to eliminate as many unqualified applicants as possible in order to identify the right candidates.</a:t>
                      </a:r>
                      <a:endParaRPr lang="en-US" sz="2000" dirty="0">
                        <a:effectLst/>
                        <a:latin typeface="Calibri"/>
                        <a:ea typeface="Calibri"/>
                        <a:cs typeface="Times New Roman"/>
                      </a:endParaRPr>
                    </a:p>
                  </a:txBody>
                  <a:tcPr marL="95250" marR="95250" marT="28575" marB="28575"/>
                </a:tc>
                <a:extLst>
                  <a:ext uri="{0D108BD9-81ED-4DB2-BD59-A6C34878D82A}">
                    <a16:rowId xmlns:a16="http://schemas.microsoft.com/office/drawing/2014/main" val="10001"/>
                  </a:ext>
                </a:extLst>
              </a:tr>
            </a:tbl>
          </a:graphicData>
        </a:graphic>
      </p:graphicFrame>
      <p:sp>
        <p:nvSpPr>
          <p:cNvPr id="4" name="Slide Number Placeholder 3"/>
          <p:cNvSpPr>
            <a:spLocks noGrp="1"/>
          </p:cNvSpPr>
          <p:nvPr>
            <p:ph type="sldNum" sz="quarter" idx="12"/>
          </p:nvPr>
        </p:nvSpPr>
        <p:spPr/>
        <p:txBody>
          <a:bodyPr/>
          <a:lstStyle/>
          <a:p>
            <a:fld id="{D4AD5FE1-D589-4977-93B2-4BDC34E37F73}" type="slidenum">
              <a:rPr lang="en-US" smtClean="0"/>
              <a:pPr/>
              <a:t>25</a:t>
            </a:fld>
            <a:endParaRPr lang="en-US"/>
          </a:p>
        </p:txBody>
      </p:sp>
    </p:spTree>
    <p:extLst>
      <p:ext uri="{BB962C8B-B14F-4D97-AF65-F5344CB8AC3E}">
        <p14:creationId xmlns:p14="http://schemas.microsoft.com/office/powerpoint/2010/main" val="44662824"/>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26</a:t>
            </a:fld>
            <a:endParaRPr lang="en-US"/>
          </a:p>
        </p:txBody>
      </p:sp>
      <p:sp>
        <p:nvSpPr>
          <p:cNvPr id="3" name="Rectangle 2"/>
          <p:cNvSpPr/>
          <p:nvPr/>
        </p:nvSpPr>
        <p:spPr>
          <a:xfrm>
            <a:off x="228600" y="152400"/>
            <a:ext cx="8458200" cy="584775"/>
          </a:xfrm>
          <a:prstGeom prst="rect">
            <a:avLst/>
          </a:prstGeom>
        </p:spPr>
        <p:txBody>
          <a:bodyPr wrap="square">
            <a:spAutoFit/>
          </a:bodyPr>
          <a:lstStyle/>
          <a:p>
            <a:pPr algn="ctr"/>
            <a:r>
              <a:rPr lang="en-IN" sz="3200" b="1" dirty="0"/>
              <a:t>PROCESS / STEPS IN SELECTION</a:t>
            </a:r>
            <a:endParaRPr lang="en-US" sz="3200" dirty="0"/>
          </a:p>
        </p:txBody>
      </p:sp>
      <p:sp>
        <p:nvSpPr>
          <p:cNvPr id="4" name="Rectangle 3"/>
          <p:cNvSpPr/>
          <p:nvPr/>
        </p:nvSpPr>
        <p:spPr>
          <a:xfrm>
            <a:off x="228600" y="1073289"/>
            <a:ext cx="8676167" cy="5632311"/>
          </a:xfrm>
          <a:prstGeom prst="rect">
            <a:avLst/>
          </a:prstGeom>
        </p:spPr>
        <p:txBody>
          <a:bodyPr wrap="square">
            <a:spAutoFit/>
          </a:bodyPr>
          <a:lstStyle/>
          <a:p>
            <a:pPr algn="just"/>
            <a:r>
              <a:rPr lang="en-IN" sz="2000" dirty="0"/>
              <a:t> </a:t>
            </a:r>
            <a:r>
              <a:rPr lang="en-IN" sz="2000" b="1" dirty="0"/>
              <a:t>1.  </a:t>
            </a:r>
            <a:r>
              <a:rPr lang="en-IN" sz="2000" b="1" u="sng" dirty="0"/>
              <a:t>Job Analysis:</a:t>
            </a:r>
            <a:r>
              <a:rPr lang="en-IN" sz="2000" b="1" dirty="0"/>
              <a:t> </a:t>
            </a:r>
            <a:r>
              <a:rPr lang="en-IN" sz="2000" dirty="0"/>
              <a:t>The first step in selection process is analysing the job. Job analysis consists of two parts:</a:t>
            </a:r>
            <a:endParaRPr lang="en-US" sz="2000" dirty="0"/>
          </a:p>
          <a:p>
            <a:pPr lvl="1" algn="just"/>
            <a:r>
              <a:rPr lang="en-IN" sz="2000" dirty="0"/>
              <a:t>(a)     Job Description, and</a:t>
            </a:r>
            <a:endParaRPr lang="en-US" sz="2000" dirty="0"/>
          </a:p>
          <a:p>
            <a:pPr lvl="1" algn="just"/>
            <a:r>
              <a:rPr lang="en-IN" sz="2000" dirty="0"/>
              <a:t>(b)     Job Specification.</a:t>
            </a:r>
            <a:endParaRPr lang="en-US" sz="2000" dirty="0"/>
          </a:p>
          <a:p>
            <a:pPr algn="just"/>
            <a:r>
              <a:rPr lang="en-IN" sz="2000" dirty="0"/>
              <a:t>Proper job analysis helps to advertise the job properly. Accordingly, the right candidates may apply for the job, thus saving a lot of time and effort of the selectors.</a:t>
            </a:r>
          </a:p>
          <a:p>
            <a:pPr algn="just"/>
            <a:endParaRPr lang="en-US" sz="2000" dirty="0"/>
          </a:p>
          <a:p>
            <a:pPr algn="just"/>
            <a:r>
              <a:rPr lang="en-IN" sz="2000" b="1" dirty="0"/>
              <a:t>2.      </a:t>
            </a:r>
            <a:r>
              <a:rPr lang="en-IN" sz="2000" b="1" u="sng" dirty="0"/>
              <a:t>Advertising the Job</a:t>
            </a:r>
            <a:r>
              <a:rPr lang="en-IN" sz="2000" b="1" dirty="0"/>
              <a:t>: </a:t>
            </a:r>
            <a:r>
              <a:rPr lang="en-IN" sz="2000" dirty="0"/>
              <a:t>The next step is to advertise the job. The job can be advertised through various media. The right details about the job and the candidate must be given in the advertisement.</a:t>
            </a:r>
          </a:p>
          <a:p>
            <a:pPr algn="just"/>
            <a:endParaRPr lang="en-US" sz="2000" dirty="0"/>
          </a:p>
          <a:p>
            <a:pPr algn="just"/>
            <a:r>
              <a:rPr lang="en-IN" sz="2000" b="1" dirty="0"/>
              <a:t>3.   </a:t>
            </a:r>
            <a:r>
              <a:rPr lang="en-IN" sz="2000" b="1" u="sng" dirty="0"/>
              <a:t>Initial Screening</a:t>
            </a:r>
            <a:r>
              <a:rPr lang="en-IN" sz="2000" b="1" dirty="0"/>
              <a:t>:</a:t>
            </a:r>
            <a:r>
              <a:rPr lang="en-IN" sz="2000" dirty="0"/>
              <a:t> The initial screening can be done of the applications and of the applicant. Usually, a junior executive does the screening work. At this stage, the executive may check on the general personality, age, qualifications, family background of the candidate. The candidate may also be informed of salary, working conditions, etc.</a:t>
            </a:r>
            <a:endParaRPr lang="en-US" sz="2000" dirty="0"/>
          </a:p>
        </p:txBody>
      </p:sp>
    </p:spTree>
    <p:extLst>
      <p:ext uri="{BB962C8B-B14F-4D97-AF65-F5344CB8AC3E}">
        <p14:creationId xmlns:p14="http://schemas.microsoft.com/office/powerpoint/2010/main" val="44662824"/>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27</a:t>
            </a:fld>
            <a:endParaRPr lang="en-US"/>
          </a:p>
        </p:txBody>
      </p:sp>
      <p:sp>
        <p:nvSpPr>
          <p:cNvPr id="3" name="Rectangle 2"/>
          <p:cNvSpPr/>
          <p:nvPr/>
        </p:nvSpPr>
        <p:spPr>
          <a:xfrm>
            <a:off x="232012" y="685800"/>
            <a:ext cx="8153400" cy="5940088"/>
          </a:xfrm>
          <a:prstGeom prst="rect">
            <a:avLst/>
          </a:prstGeom>
        </p:spPr>
        <p:txBody>
          <a:bodyPr wrap="square">
            <a:spAutoFit/>
          </a:bodyPr>
          <a:lstStyle/>
          <a:p>
            <a:pPr algn="just"/>
            <a:r>
              <a:rPr lang="en-IN" sz="2000" b="1" dirty="0"/>
              <a:t>4.</a:t>
            </a:r>
            <a:r>
              <a:rPr lang="en-IN" sz="2000" dirty="0"/>
              <a:t>      </a:t>
            </a:r>
            <a:r>
              <a:rPr lang="en-IN" sz="2000" b="1" dirty="0"/>
              <a:t>Application Form: </a:t>
            </a:r>
            <a:r>
              <a:rPr lang="en-IN" sz="2000" dirty="0"/>
              <a:t>It is a prescribed form of the company which helps to obtain information about candidate with respect to social, biographic, academic, work experience, references, etc.</a:t>
            </a:r>
            <a:endParaRPr lang="en-US" sz="2000" dirty="0"/>
          </a:p>
          <a:p>
            <a:pPr algn="just"/>
            <a:r>
              <a:rPr lang="en-IN" sz="2000" b="1" dirty="0"/>
              <a:t>    </a:t>
            </a:r>
            <a:endParaRPr lang="en-US" sz="2000" dirty="0"/>
          </a:p>
          <a:p>
            <a:pPr algn="just"/>
            <a:r>
              <a:rPr lang="en-IN" sz="2000" b="1" dirty="0"/>
              <a:t>5.      Tests:</a:t>
            </a:r>
            <a:r>
              <a:rPr lang="en-IN" sz="2000" dirty="0"/>
              <a:t> Various tests are conducted to judge the ability and efficiency of the candidates. The type of tests depends upon the nature of job. An important advantage of testing is that it can be administered to a large group of candidates at a time and saves time and cost.</a:t>
            </a:r>
            <a:endParaRPr lang="en-US" sz="2000" dirty="0"/>
          </a:p>
          <a:p>
            <a:pPr algn="just"/>
            <a:r>
              <a:rPr lang="en-IN" sz="2000" dirty="0"/>
              <a:t> </a:t>
            </a:r>
            <a:endParaRPr lang="en-US" sz="2000" dirty="0"/>
          </a:p>
          <a:p>
            <a:pPr algn="just"/>
            <a:r>
              <a:rPr lang="en-IN" sz="2000" dirty="0"/>
              <a:t>The various tests are: (a) Personality test, (b) Intelligence test,   (c) Performance test, (d) Stress test, etc.</a:t>
            </a:r>
          </a:p>
          <a:p>
            <a:pPr algn="just"/>
            <a:endParaRPr lang="en-US" sz="2000" dirty="0"/>
          </a:p>
          <a:p>
            <a:pPr algn="just"/>
            <a:r>
              <a:rPr lang="en-IN" sz="2000" b="1" dirty="0"/>
              <a:t>6.      Interview:</a:t>
            </a:r>
            <a:r>
              <a:rPr lang="en-IN" sz="2000" dirty="0"/>
              <a:t> It is face to face exchange of views, ideas and opinions between the candidate and interviewer(s). There are various types of interviews such as:  (a) Panel Interview, (b) Individual Interview, (c) Group Interview, (d) Stress Interview, (e) Exit Interview.</a:t>
            </a:r>
            <a:endParaRPr lang="en-US" sz="2000" dirty="0"/>
          </a:p>
        </p:txBody>
      </p:sp>
    </p:spTree>
    <p:extLst>
      <p:ext uri="{BB962C8B-B14F-4D97-AF65-F5344CB8AC3E}">
        <p14:creationId xmlns:p14="http://schemas.microsoft.com/office/powerpoint/2010/main" val="44662824"/>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28</a:t>
            </a:fld>
            <a:endParaRPr lang="en-US"/>
          </a:p>
        </p:txBody>
      </p:sp>
      <p:sp>
        <p:nvSpPr>
          <p:cNvPr id="3" name="Rectangle 2"/>
          <p:cNvSpPr/>
          <p:nvPr/>
        </p:nvSpPr>
        <p:spPr>
          <a:xfrm>
            <a:off x="152400" y="609600"/>
            <a:ext cx="8763000" cy="6294031"/>
          </a:xfrm>
          <a:prstGeom prst="rect">
            <a:avLst/>
          </a:prstGeom>
        </p:spPr>
        <p:txBody>
          <a:bodyPr wrap="square">
            <a:spAutoFit/>
          </a:bodyPr>
          <a:lstStyle/>
          <a:p>
            <a:pPr algn="just"/>
            <a:r>
              <a:rPr lang="en-IN" sz="2000" b="1" dirty="0"/>
              <a:t>7.      Reference Check: </a:t>
            </a:r>
            <a:r>
              <a:rPr lang="en-IN" sz="2000" dirty="0"/>
              <a:t>A candidate may be asked to provide references from those who are willing to supply or confirm about the applicant’s past life, character and experience.</a:t>
            </a:r>
            <a:r>
              <a:rPr lang="en-US" sz="2000" dirty="0"/>
              <a:t> </a:t>
            </a:r>
            <a:r>
              <a:rPr lang="en-IN" sz="2000" dirty="0"/>
              <a:t>Reference check helps to know the personal character and family background of the candidate.</a:t>
            </a:r>
          </a:p>
          <a:p>
            <a:pPr lvl="0" algn="just"/>
            <a:endParaRPr lang="en-US" sz="1200" dirty="0"/>
          </a:p>
          <a:p>
            <a:pPr algn="just"/>
            <a:r>
              <a:rPr lang="en-IN" sz="2000" b="1" dirty="0"/>
              <a:t>8.      Medical Check:</a:t>
            </a:r>
            <a:r>
              <a:rPr lang="en-IN" sz="2000" dirty="0"/>
              <a:t> Medical examination of the candidates is undertaken before they join the firm in order to –</a:t>
            </a:r>
            <a:r>
              <a:rPr lang="en-US" sz="2000" dirty="0"/>
              <a:t> </a:t>
            </a:r>
            <a:r>
              <a:rPr lang="en-IN" sz="2000" dirty="0"/>
              <a:t>Find out whether the candidate is physically fit to carry out duties and responsibilities effectively,</a:t>
            </a:r>
            <a:endParaRPr lang="en-US" sz="2000" dirty="0"/>
          </a:p>
          <a:p>
            <a:pPr lvl="0" algn="just"/>
            <a:endParaRPr lang="en-US" sz="1100" dirty="0"/>
          </a:p>
          <a:p>
            <a:pPr algn="just"/>
            <a:r>
              <a:rPr lang="en-IN" sz="2000" b="1" dirty="0"/>
              <a:t>9.      Final Interview: </a:t>
            </a:r>
            <a:r>
              <a:rPr lang="en-IN" sz="2000" dirty="0"/>
              <a:t>Before making a job offer, the candidates may be subjected to one more oral interview to find out their interest in the job and their expectations. At this stage, salary and other perks may be negotiated.</a:t>
            </a:r>
          </a:p>
          <a:p>
            <a:pPr algn="just"/>
            <a:endParaRPr lang="en-US" sz="1400" dirty="0"/>
          </a:p>
          <a:p>
            <a:pPr algn="just"/>
            <a:r>
              <a:rPr lang="en-IN" sz="2000" b="1" dirty="0"/>
              <a:t>10.    Job Offer: </a:t>
            </a:r>
            <a:r>
              <a:rPr lang="en-IN" sz="2000" dirty="0"/>
              <a:t>This is the most crucial and final step in selection process. A wrong selection of a candidate may make the company to suffer for a good number of years and the loss is incalculable. Company should make a very important decision to offer</a:t>
            </a:r>
            <a:r>
              <a:rPr lang="en-IN" sz="2000" b="1" dirty="0"/>
              <a:t> </a:t>
            </a:r>
            <a:r>
              <a:rPr lang="en-IN" sz="2000" dirty="0"/>
              <a:t>right job to the right person.</a:t>
            </a:r>
            <a:endParaRPr lang="en-US" sz="2000" dirty="0"/>
          </a:p>
        </p:txBody>
      </p:sp>
    </p:spTree>
    <p:extLst>
      <p:ext uri="{BB962C8B-B14F-4D97-AF65-F5344CB8AC3E}">
        <p14:creationId xmlns:p14="http://schemas.microsoft.com/office/powerpoint/2010/main" val="44662824"/>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29</a:t>
            </a:fld>
            <a:endParaRPr lang="en-US"/>
          </a:p>
        </p:txBody>
      </p:sp>
      <p:sp>
        <p:nvSpPr>
          <p:cNvPr id="3" name="Rectangle 2"/>
          <p:cNvSpPr/>
          <p:nvPr/>
        </p:nvSpPr>
        <p:spPr>
          <a:xfrm>
            <a:off x="716858" y="583126"/>
            <a:ext cx="8305800" cy="584775"/>
          </a:xfrm>
          <a:prstGeom prst="rect">
            <a:avLst/>
          </a:prstGeom>
        </p:spPr>
        <p:txBody>
          <a:bodyPr wrap="square">
            <a:spAutoFit/>
          </a:bodyPr>
          <a:lstStyle/>
          <a:p>
            <a:pPr algn="ctr"/>
            <a:r>
              <a:rPr lang="en-IN" sz="3200" b="1" dirty="0"/>
              <a:t>Importance of selection</a:t>
            </a:r>
            <a:endParaRPr lang="en-US" sz="3200" b="1" dirty="0"/>
          </a:p>
        </p:txBody>
      </p:sp>
      <p:graphicFrame>
        <p:nvGraphicFramePr>
          <p:cNvPr id="7" name="Diagram 6"/>
          <p:cNvGraphicFramePr/>
          <p:nvPr>
            <p:extLst>
              <p:ext uri="{D42A27DB-BD31-4B8C-83A1-F6EECF244321}">
                <p14:modId xmlns:p14="http://schemas.microsoft.com/office/powerpoint/2010/main" val="3636357739"/>
              </p:ext>
            </p:extLst>
          </p:nvPr>
        </p:nvGraphicFramePr>
        <p:xfrm>
          <a:off x="533400" y="1828800"/>
          <a:ext cx="83058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62824"/>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0297"/>
            <a:ext cx="8229600" cy="1131683"/>
          </a:xfrm>
        </p:spPr>
        <p:txBody>
          <a:bodyPr/>
          <a:lstStyle/>
          <a:p>
            <a:r>
              <a:rPr lang="en-US" b="1" dirty="0"/>
              <a:t>RECRUITMENT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970084"/>
              </p:ext>
            </p:extLst>
          </p:nvPr>
        </p:nvGraphicFramePr>
        <p:xfrm>
          <a:off x="76200" y="1600200"/>
          <a:ext cx="9067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D4AD5FE1-D589-4977-93B2-4BDC34E37F73}" type="slidenum">
              <a:rPr lang="en-US" smtClean="0"/>
              <a:pPr/>
              <a:t>3</a:t>
            </a:fld>
            <a:endParaRPr lang="en-US"/>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30</a:t>
            </a:fld>
            <a:endParaRPr lang="en-US"/>
          </a:p>
        </p:txBody>
      </p:sp>
      <p:graphicFrame>
        <p:nvGraphicFramePr>
          <p:cNvPr id="4" name="Diagram 3"/>
          <p:cNvGraphicFramePr/>
          <p:nvPr>
            <p:extLst>
              <p:ext uri="{D42A27DB-BD31-4B8C-83A1-F6EECF244321}">
                <p14:modId xmlns:p14="http://schemas.microsoft.com/office/powerpoint/2010/main" val="1391919045"/>
              </p:ext>
            </p:extLst>
          </p:nvPr>
        </p:nvGraphicFramePr>
        <p:xfrm>
          <a:off x="381000" y="838200"/>
          <a:ext cx="7848600" cy="4686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62824"/>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31</a:t>
            </a:fld>
            <a:endParaRPr lang="en-US"/>
          </a:p>
        </p:txBody>
      </p:sp>
      <p:graphicFrame>
        <p:nvGraphicFramePr>
          <p:cNvPr id="4" name="Diagram 3"/>
          <p:cNvGraphicFramePr/>
          <p:nvPr>
            <p:extLst>
              <p:ext uri="{D42A27DB-BD31-4B8C-83A1-F6EECF244321}">
                <p14:modId xmlns:p14="http://schemas.microsoft.com/office/powerpoint/2010/main" val="2351129894"/>
              </p:ext>
            </p:extLst>
          </p:nvPr>
        </p:nvGraphicFramePr>
        <p:xfrm>
          <a:off x="76200" y="685800"/>
          <a:ext cx="84582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62824"/>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32</a:t>
            </a:fld>
            <a:endParaRPr lang="en-US"/>
          </a:p>
        </p:txBody>
      </p:sp>
      <p:graphicFrame>
        <p:nvGraphicFramePr>
          <p:cNvPr id="8" name="Diagram 7"/>
          <p:cNvGraphicFramePr/>
          <p:nvPr>
            <p:extLst>
              <p:ext uri="{D42A27DB-BD31-4B8C-83A1-F6EECF244321}">
                <p14:modId xmlns:p14="http://schemas.microsoft.com/office/powerpoint/2010/main" val="2138594626"/>
              </p:ext>
            </p:extLst>
          </p:nvPr>
        </p:nvGraphicFramePr>
        <p:xfrm>
          <a:off x="762000" y="3352800"/>
          <a:ext cx="8305801" cy="3139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76200" y="225272"/>
            <a:ext cx="8458200" cy="584775"/>
          </a:xfrm>
          <a:prstGeom prst="rect">
            <a:avLst/>
          </a:prstGeom>
        </p:spPr>
        <p:txBody>
          <a:bodyPr wrap="square">
            <a:spAutoFit/>
          </a:bodyPr>
          <a:lstStyle/>
          <a:p>
            <a:pPr algn="ctr"/>
            <a:r>
              <a:rPr lang="en-IN" sz="3200" b="1" dirty="0"/>
              <a:t>Interview in selection</a:t>
            </a:r>
            <a:endParaRPr lang="en-US" sz="3200" b="1" dirty="0"/>
          </a:p>
        </p:txBody>
      </p:sp>
      <p:graphicFrame>
        <p:nvGraphicFramePr>
          <p:cNvPr id="7" name="Diagram 6"/>
          <p:cNvGraphicFramePr/>
          <p:nvPr>
            <p:extLst>
              <p:ext uri="{D42A27DB-BD31-4B8C-83A1-F6EECF244321}">
                <p14:modId xmlns:p14="http://schemas.microsoft.com/office/powerpoint/2010/main" val="257739706"/>
              </p:ext>
            </p:extLst>
          </p:nvPr>
        </p:nvGraphicFramePr>
        <p:xfrm>
          <a:off x="76199" y="1066800"/>
          <a:ext cx="8652681" cy="22961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4662824"/>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33</a:t>
            </a:fld>
            <a:endParaRPr lang="en-US"/>
          </a:p>
        </p:txBody>
      </p:sp>
      <p:graphicFrame>
        <p:nvGraphicFramePr>
          <p:cNvPr id="4" name="Diagram 3"/>
          <p:cNvGraphicFramePr/>
          <p:nvPr>
            <p:extLst>
              <p:ext uri="{D42A27DB-BD31-4B8C-83A1-F6EECF244321}">
                <p14:modId xmlns:p14="http://schemas.microsoft.com/office/powerpoint/2010/main" val="2128363508"/>
              </p:ext>
            </p:extLst>
          </p:nvPr>
        </p:nvGraphicFramePr>
        <p:xfrm>
          <a:off x="457200" y="1447800"/>
          <a:ext cx="80772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62824"/>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34</a:t>
            </a:fld>
            <a:endParaRPr lang="en-US"/>
          </a:p>
        </p:txBody>
      </p:sp>
      <p:graphicFrame>
        <p:nvGraphicFramePr>
          <p:cNvPr id="4" name="Diagram 3"/>
          <p:cNvGraphicFramePr/>
          <p:nvPr>
            <p:extLst>
              <p:ext uri="{D42A27DB-BD31-4B8C-83A1-F6EECF244321}">
                <p14:modId xmlns:p14="http://schemas.microsoft.com/office/powerpoint/2010/main" val="3740656125"/>
              </p:ext>
            </p:extLst>
          </p:nvPr>
        </p:nvGraphicFramePr>
        <p:xfrm>
          <a:off x="266700" y="1026209"/>
          <a:ext cx="86106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62824"/>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35</a:t>
            </a:fld>
            <a:endParaRPr lang="en-US"/>
          </a:p>
        </p:txBody>
      </p:sp>
      <p:pic>
        <p:nvPicPr>
          <p:cNvPr id="3" name="Picture 2"/>
          <p:cNvPicPr/>
          <p:nvPr/>
        </p:nvPicPr>
        <p:blipFill>
          <a:blip r:embed="rId2" cstate="print"/>
          <a:srcRect/>
          <a:stretch>
            <a:fillRect/>
          </a:stretch>
        </p:blipFill>
        <p:spPr bwMode="auto">
          <a:xfrm>
            <a:off x="304800" y="228600"/>
            <a:ext cx="7820167" cy="6019800"/>
          </a:xfrm>
          <a:prstGeom prst="rect">
            <a:avLst/>
          </a:prstGeom>
          <a:noFill/>
          <a:ln w="9525">
            <a:noFill/>
            <a:miter lim="800000"/>
            <a:headEnd/>
            <a:tailEnd/>
          </a:ln>
        </p:spPr>
      </p:pic>
    </p:spTree>
    <p:extLst>
      <p:ext uri="{BB962C8B-B14F-4D97-AF65-F5344CB8AC3E}">
        <p14:creationId xmlns:p14="http://schemas.microsoft.com/office/powerpoint/2010/main" val="44662824"/>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36</a:t>
            </a:fld>
            <a:endParaRPr lang="en-US"/>
          </a:p>
        </p:txBody>
      </p:sp>
      <p:graphicFrame>
        <p:nvGraphicFramePr>
          <p:cNvPr id="9" name="Diagram 8"/>
          <p:cNvGraphicFramePr/>
          <p:nvPr>
            <p:extLst>
              <p:ext uri="{D42A27DB-BD31-4B8C-83A1-F6EECF244321}">
                <p14:modId xmlns:p14="http://schemas.microsoft.com/office/powerpoint/2010/main" val="157689940"/>
              </p:ext>
            </p:extLst>
          </p:nvPr>
        </p:nvGraphicFramePr>
        <p:xfrm>
          <a:off x="328684" y="2057400"/>
          <a:ext cx="8001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152400" y="1340850"/>
            <a:ext cx="8153400" cy="461665"/>
          </a:xfrm>
          <a:prstGeom prst="rect">
            <a:avLst/>
          </a:prstGeom>
        </p:spPr>
        <p:txBody>
          <a:bodyPr wrap="square">
            <a:spAutoFit/>
          </a:bodyPr>
          <a:lstStyle/>
          <a:p>
            <a:pPr>
              <a:spcBef>
                <a:spcPct val="40000"/>
              </a:spcBef>
              <a:spcAft>
                <a:spcPct val="30000"/>
              </a:spcAft>
            </a:pPr>
            <a:r>
              <a:rPr lang="en-US" sz="2400" dirty="0">
                <a:latin typeface="Book Antiqua" pitchFamily="18" charset="0"/>
              </a:rPr>
              <a:t>The Three most Common Methods used are:</a:t>
            </a:r>
          </a:p>
        </p:txBody>
      </p:sp>
      <p:sp>
        <p:nvSpPr>
          <p:cNvPr id="11" name="TextBox 10"/>
          <p:cNvSpPr txBox="1"/>
          <p:nvPr/>
        </p:nvSpPr>
        <p:spPr>
          <a:xfrm>
            <a:off x="1371600" y="140858"/>
            <a:ext cx="6324600" cy="646331"/>
          </a:xfrm>
          <a:prstGeom prst="rect">
            <a:avLst/>
          </a:prstGeom>
          <a:noFill/>
        </p:spPr>
        <p:txBody>
          <a:bodyPr wrap="square" rtlCol="0">
            <a:spAutoFit/>
          </a:bodyPr>
          <a:lstStyle/>
          <a:p>
            <a:pPr algn="ctr"/>
            <a:r>
              <a:rPr lang="en-US" sz="3600" b="1" dirty="0"/>
              <a:t>SELECTION METHOD</a:t>
            </a:r>
          </a:p>
        </p:txBody>
      </p:sp>
    </p:spTree>
    <p:extLst>
      <p:ext uri="{BB962C8B-B14F-4D97-AF65-F5344CB8AC3E}">
        <p14:creationId xmlns:p14="http://schemas.microsoft.com/office/powerpoint/2010/main" val="44662824"/>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953534" y="302621"/>
            <a:ext cx="2133600" cy="304800"/>
          </a:xfrm>
        </p:spPr>
        <p:txBody>
          <a:bodyPr/>
          <a:lstStyle/>
          <a:p>
            <a:fld id="{D4AD5FE1-D589-4977-93B2-4BDC34E37F73}" type="slidenum">
              <a:rPr lang="en-US" smtClean="0"/>
              <a:pPr/>
              <a:t>37</a:t>
            </a:fld>
            <a:endParaRPr lang="en-US" dirty="0"/>
          </a:p>
        </p:txBody>
      </p:sp>
      <p:sp>
        <p:nvSpPr>
          <p:cNvPr id="7" name="Rectangle 6"/>
          <p:cNvSpPr/>
          <p:nvPr/>
        </p:nvSpPr>
        <p:spPr>
          <a:xfrm>
            <a:off x="1581434" y="455021"/>
            <a:ext cx="3733800" cy="177546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tx1"/>
              </a:solidFill>
              <a:latin typeface="Book Antiqua" pitchFamily="18" charset="0"/>
            </a:endParaRPr>
          </a:p>
          <a:p>
            <a:pPr algn="ctr"/>
            <a:r>
              <a:rPr lang="en-US" dirty="0">
                <a:solidFill>
                  <a:schemeClr val="tx1"/>
                </a:solidFill>
                <a:latin typeface="Book Antiqua" pitchFamily="18" charset="0"/>
              </a:rPr>
              <a:t>Tests measure knowledge, skill, and ability, as well as other characteristics, such as personality traits.</a:t>
            </a:r>
            <a:endParaRPr lang="en-US" sz="2000" dirty="0">
              <a:solidFill>
                <a:schemeClr val="tx1"/>
              </a:solidFill>
              <a:latin typeface="Book Antiqua" pitchFamily="18" charset="0"/>
            </a:endParaRPr>
          </a:p>
        </p:txBody>
      </p:sp>
      <p:sp>
        <p:nvSpPr>
          <p:cNvPr id="8" name="Rounded Rectangle 7"/>
          <p:cNvSpPr/>
          <p:nvPr/>
        </p:nvSpPr>
        <p:spPr>
          <a:xfrm>
            <a:off x="1238534" y="171787"/>
            <a:ext cx="2514600" cy="609600"/>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latin typeface="Book Antiqua" pitchFamily="18" charset="0"/>
              </a:rPr>
              <a:t>1. TESTING</a:t>
            </a:r>
            <a:endParaRPr lang="en-US" b="1" dirty="0">
              <a:solidFill>
                <a:schemeClr val="tx1"/>
              </a:solidFill>
              <a:latin typeface="Book Antiqua" pitchFamily="18" charset="0"/>
            </a:endParaRPr>
          </a:p>
        </p:txBody>
      </p:sp>
      <p:sp>
        <p:nvSpPr>
          <p:cNvPr id="9" name="AutoShape 8"/>
          <p:cNvSpPr>
            <a:spLocks noChangeArrowheads="1"/>
          </p:cNvSpPr>
          <p:nvPr/>
        </p:nvSpPr>
        <p:spPr bwMode="auto">
          <a:xfrm>
            <a:off x="95534" y="2967251"/>
            <a:ext cx="8305800" cy="1012825"/>
          </a:xfrm>
          <a:prstGeom prst="cube">
            <a:avLst>
              <a:gd name="adj" fmla="val 10838"/>
            </a:avLst>
          </a:prstGeom>
          <a:noFill/>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algn="ctr"/>
            <a:r>
              <a:rPr lang="en-US" sz="2800" b="1" dirty="0">
                <a:solidFill>
                  <a:schemeClr val="tx1"/>
                </a:solidFill>
                <a:latin typeface="Book Antiqua" pitchFamily="18" charset="0"/>
              </a:rPr>
              <a:t>TESTING TYPES</a:t>
            </a:r>
          </a:p>
        </p:txBody>
      </p:sp>
      <p:sp>
        <p:nvSpPr>
          <p:cNvPr id="10" name="AutoShape 10"/>
          <p:cNvSpPr>
            <a:spLocks noChangeArrowheads="1"/>
          </p:cNvSpPr>
          <p:nvPr/>
        </p:nvSpPr>
        <p:spPr bwMode="auto">
          <a:xfrm rot="16200000" flipH="1">
            <a:off x="286034" y="4399177"/>
            <a:ext cx="685800" cy="304799"/>
          </a:xfrm>
          <a:prstGeom prst="rightArrow">
            <a:avLst>
              <a:gd name="adj1" fmla="val 50000"/>
              <a:gd name="adj2" fmla="val 50005"/>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a:solidFill>
                <a:schemeClr val="tx1"/>
              </a:solidFill>
            </a:endParaRPr>
          </a:p>
        </p:txBody>
      </p:sp>
      <p:sp>
        <p:nvSpPr>
          <p:cNvPr id="11" name="Rectangle 10"/>
          <p:cNvSpPr/>
          <p:nvPr/>
        </p:nvSpPr>
        <p:spPr>
          <a:xfrm>
            <a:off x="19334" y="5275476"/>
            <a:ext cx="1371600" cy="7620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solidFill>
                  <a:schemeClr val="tx1"/>
                </a:solidFill>
                <a:latin typeface="Book Antiqua" pitchFamily="18" charset="0"/>
              </a:rPr>
              <a:t>Cognitive Ability Test</a:t>
            </a:r>
          </a:p>
        </p:txBody>
      </p:sp>
      <p:sp>
        <p:nvSpPr>
          <p:cNvPr id="12" name="Rectangle 11"/>
          <p:cNvSpPr/>
          <p:nvPr/>
        </p:nvSpPr>
        <p:spPr>
          <a:xfrm>
            <a:off x="4362734" y="5275476"/>
            <a:ext cx="1371600" cy="7620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Book Antiqua" pitchFamily="18" charset="0"/>
              </a:rPr>
              <a:t>Integrity Test</a:t>
            </a:r>
          </a:p>
        </p:txBody>
      </p:sp>
      <p:sp>
        <p:nvSpPr>
          <p:cNvPr id="13" name="Rectangle 12"/>
          <p:cNvSpPr/>
          <p:nvPr/>
        </p:nvSpPr>
        <p:spPr>
          <a:xfrm>
            <a:off x="1467134" y="5275476"/>
            <a:ext cx="1371600" cy="7620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Book Antiqua" pitchFamily="18" charset="0"/>
              </a:rPr>
              <a:t>Personality Test</a:t>
            </a:r>
          </a:p>
        </p:txBody>
      </p:sp>
      <p:sp>
        <p:nvSpPr>
          <p:cNvPr id="14" name="Rectangle 13"/>
          <p:cNvSpPr/>
          <p:nvPr/>
        </p:nvSpPr>
        <p:spPr>
          <a:xfrm>
            <a:off x="5810534" y="5275476"/>
            <a:ext cx="1371600" cy="7620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Book Antiqua" pitchFamily="18" charset="0"/>
              </a:rPr>
              <a:t>Drug Test</a:t>
            </a:r>
          </a:p>
        </p:txBody>
      </p:sp>
      <p:sp>
        <p:nvSpPr>
          <p:cNvPr id="15" name="Rectangle 14"/>
          <p:cNvSpPr/>
          <p:nvPr/>
        </p:nvSpPr>
        <p:spPr>
          <a:xfrm>
            <a:off x="2914934" y="5275476"/>
            <a:ext cx="1371600" cy="7620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solidFill>
                  <a:schemeClr val="tx1"/>
                </a:solidFill>
                <a:latin typeface="Book Antiqua" pitchFamily="18" charset="0"/>
              </a:rPr>
              <a:t>Physical Ability Test</a:t>
            </a:r>
          </a:p>
        </p:txBody>
      </p:sp>
      <p:sp>
        <p:nvSpPr>
          <p:cNvPr id="16" name="AutoShape 10"/>
          <p:cNvSpPr>
            <a:spLocks noChangeArrowheads="1"/>
          </p:cNvSpPr>
          <p:nvPr/>
        </p:nvSpPr>
        <p:spPr bwMode="auto">
          <a:xfrm rot="16200000" flipH="1">
            <a:off x="1810034" y="4399177"/>
            <a:ext cx="685800" cy="304799"/>
          </a:xfrm>
          <a:prstGeom prst="rightArrow">
            <a:avLst>
              <a:gd name="adj1" fmla="val 50000"/>
              <a:gd name="adj2" fmla="val 50005"/>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endParaRPr lang="en-US">
              <a:solidFill>
                <a:schemeClr val="tx1"/>
              </a:solidFill>
            </a:endParaRPr>
          </a:p>
        </p:txBody>
      </p:sp>
      <p:sp>
        <p:nvSpPr>
          <p:cNvPr id="17" name="AutoShape 10"/>
          <p:cNvSpPr>
            <a:spLocks noChangeArrowheads="1"/>
          </p:cNvSpPr>
          <p:nvPr/>
        </p:nvSpPr>
        <p:spPr bwMode="auto">
          <a:xfrm rot="16200000" flipH="1">
            <a:off x="3257834" y="4399177"/>
            <a:ext cx="685800" cy="304799"/>
          </a:xfrm>
          <a:prstGeom prst="rightArrow">
            <a:avLst>
              <a:gd name="adj1" fmla="val 50000"/>
              <a:gd name="adj2" fmla="val 50005"/>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endParaRPr lang="en-US">
              <a:solidFill>
                <a:schemeClr val="tx1"/>
              </a:solidFill>
            </a:endParaRPr>
          </a:p>
        </p:txBody>
      </p:sp>
      <p:sp>
        <p:nvSpPr>
          <p:cNvPr id="18" name="AutoShape 10"/>
          <p:cNvSpPr>
            <a:spLocks noChangeArrowheads="1"/>
          </p:cNvSpPr>
          <p:nvPr/>
        </p:nvSpPr>
        <p:spPr bwMode="auto">
          <a:xfrm rot="16200000" flipH="1">
            <a:off x="4629434" y="4399177"/>
            <a:ext cx="685800" cy="304799"/>
          </a:xfrm>
          <a:prstGeom prst="rightArrow">
            <a:avLst>
              <a:gd name="adj1" fmla="val 50000"/>
              <a:gd name="adj2" fmla="val 50005"/>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en-US">
              <a:solidFill>
                <a:schemeClr val="tx1"/>
              </a:solidFill>
            </a:endParaRPr>
          </a:p>
        </p:txBody>
      </p:sp>
      <p:sp>
        <p:nvSpPr>
          <p:cNvPr id="19" name="AutoShape 10"/>
          <p:cNvSpPr>
            <a:spLocks noChangeArrowheads="1"/>
          </p:cNvSpPr>
          <p:nvPr/>
        </p:nvSpPr>
        <p:spPr bwMode="auto">
          <a:xfrm rot="16200000" flipH="1">
            <a:off x="6077234" y="4399177"/>
            <a:ext cx="685800" cy="304799"/>
          </a:xfrm>
          <a:prstGeom prst="rightArrow">
            <a:avLst>
              <a:gd name="adj1" fmla="val 50000"/>
              <a:gd name="adj2" fmla="val 50005"/>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en-US">
              <a:solidFill>
                <a:schemeClr val="tx1"/>
              </a:solidFill>
            </a:endParaRPr>
          </a:p>
        </p:txBody>
      </p:sp>
      <p:sp>
        <p:nvSpPr>
          <p:cNvPr id="20" name="AutoShape 10"/>
          <p:cNvSpPr>
            <a:spLocks noChangeArrowheads="1"/>
          </p:cNvSpPr>
          <p:nvPr/>
        </p:nvSpPr>
        <p:spPr bwMode="auto">
          <a:xfrm rot="16200000" flipH="1">
            <a:off x="7525034" y="4399177"/>
            <a:ext cx="685800" cy="304799"/>
          </a:xfrm>
          <a:prstGeom prst="rightArrow">
            <a:avLst>
              <a:gd name="adj1" fmla="val 50000"/>
              <a:gd name="adj2" fmla="val 50005"/>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en-US">
              <a:solidFill>
                <a:schemeClr val="tx1"/>
              </a:solidFill>
            </a:endParaRPr>
          </a:p>
        </p:txBody>
      </p:sp>
      <p:sp>
        <p:nvSpPr>
          <p:cNvPr id="21" name="Rectangle 20"/>
          <p:cNvSpPr/>
          <p:nvPr/>
        </p:nvSpPr>
        <p:spPr>
          <a:xfrm>
            <a:off x="7258334" y="5275476"/>
            <a:ext cx="1371600" cy="7620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solidFill>
                  <a:schemeClr val="tx1"/>
                </a:solidFill>
                <a:latin typeface="Book Antiqua" pitchFamily="18" charset="0"/>
              </a:rPr>
              <a:t>Work Sample Testing</a:t>
            </a:r>
          </a:p>
        </p:txBody>
      </p:sp>
      <p:pic>
        <p:nvPicPr>
          <p:cNvPr id="22" name="Picture 4" descr="http://www.taospaint.com/WoodysBlog09/Kid_testing.jpg"/>
          <p:cNvPicPr>
            <a:picLocks noChangeAspect="1" noChangeArrowheads="1"/>
          </p:cNvPicPr>
          <p:nvPr/>
        </p:nvPicPr>
        <p:blipFill>
          <a:blip r:embed="rId2" cstate="print"/>
          <a:srcRect/>
          <a:stretch>
            <a:fillRect/>
          </a:stretch>
        </p:blipFill>
        <p:spPr bwMode="auto">
          <a:xfrm>
            <a:off x="6329474" y="749357"/>
            <a:ext cx="1556657" cy="16764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4662824"/>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0400" y="541563"/>
            <a:ext cx="2133600" cy="304800"/>
          </a:xfrm>
        </p:spPr>
        <p:txBody>
          <a:bodyPr/>
          <a:lstStyle/>
          <a:p>
            <a:fld id="{D4AD5FE1-D589-4977-93B2-4BDC34E37F73}" type="slidenum">
              <a:rPr lang="en-US" smtClean="0">
                <a:solidFill>
                  <a:schemeClr val="tx1"/>
                </a:solidFill>
              </a:rPr>
              <a:pPr/>
              <a:t>38</a:t>
            </a:fld>
            <a:endParaRPr lang="en-US" dirty="0">
              <a:solidFill>
                <a:schemeClr val="tx1"/>
              </a:solidFill>
            </a:endParaRPr>
          </a:p>
        </p:txBody>
      </p:sp>
      <p:sp>
        <p:nvSpPr>
          <p:cNvPr id="3" name="Rectangle 2"/>
          <p:cNvSpPr/>
          <p:nvPr/>
        </p:nvSpPr>
        <p:spPr>
          <a:xfrm>
            <a:off x="313764" y="945061"/>
            <a:ext cx="2895600" cy="223266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tx1"/>
              </a:solidFill>
              <a:latin typeface="Book Antiqua" pitchFamily="18" charset="0"/>
            </a:endParaRPr>
          </a:p>
          <a:p>
            <a:pPr algn="ctr"/>
            <a:r>
              <a:rPr lang="en-US" dirty="0">
                <a:solidFill>
                  <a:schemeClr val="tx1"/>
                </a:solidFill>
                <a:latin typeface="Book Antiqua" pitchFamily="18" charset="0"/>
              </a:rPr>
              <a:t>It measures the learning, understanding, and ability to solve problems. e.g. Intelligence Tests.</a:t>
            </a:r>
          </a:p>
        </p:txBody>
      </p:sp>
      <p:sp>
        <p:nvSpPr>
          <p:cNvPr id="4" name="Horizontal Scroll 3"/>
          <p:cNvSpPr/>
          <p:nvPr/>
        </p:nvSpPr>
        <p:spPr>
          <a:xfrm>
            <a:off x="228600" y="663120"/>
            <a:ext cx="2980764" cy="679506"/>
          </a:xfrm>
          <a:prstGeom prst="horizontalScroll">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Rockwell"/>
              </a:rPr>
              <a:t>1. Cognitive Ability Testing</a:t>
            </a:r>
          </a:p>
        </p:txBody>
      </p:sp>
      <p:sp>
        <p:nvSpPr>
          <p:cNvPr id="5" name="Rectangle 4"/>
          <p:cNvSpPr/>
          <p:nvPr/>
        </p:nvSpPr>
        <p:spPr>
          <a:xfrm>
            <a:off x="3056964" y="3993062"/>
            <a:ext cx="2895600" cy="223266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chemeClr val="tx1"/>
              </a:solidFill>
              <a:latin typeface="Book Antiqua" pitchFamily="18" charset="0"/>
            </a:endParaRPr>
          </a:p>
          <a:p>
            <a:pPr algn="ctr"/>
            <a:r>
              <a:rPr lang="en-US" dirty="0">
                <a:solidFill>
                  <a:schemeClr val="tx1"/>
                </a:solidFill>
                <a:latin typeface="Book Antiqua" pitchFamily="18" charset="0"/>
              </a:rPr>
              <a:t>It measures the patterns of thought, emotion, and behavior. e.g. Myers Briggs</a:t>
            </a:r>
          </a:p>
        </p:txBody>
      </p:sp>
      <p:sp>
        <p:nvSpPr>
          <p:cNvPr id="6" name="Horizontal Scroll 5"/>
          <p:cNvSpPr/>
          <p:nvPr/>
        </p:nvSpPr>
        <p:spPr>
          <a:xfrm>
            <a:off x="2971800" y="3711121"/>
            <a:ext cx="2980764" cy="679506"/>
          </a:xfrm>
          <a:prstGeom prst="horizontalScroll">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Rockwell"/>
              </a:rPr>
              <a:t>3. Personality Testing</a:t>
            </a:r>
          </a:p>
        </p:txBody>
      </p:sp>
      <p:sp>
        <p:nvSpPr>
          <p:cNvPr id="7" name="Rectangle 6"/>
          <p:cNvSpPr/>
          <p:nvPr/>
        </p:nvSpPr>
        <p:spPr>
          <a:xfrm>
            <a:off x="5791200" y="1196521"/>
            <a:ext cx="2895600" cy="201204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latin typeface="Book Antiqua" pitchFamily="18" charset="0"/>
            </a:endParaRPr>
          </a:p>
          <a:p>
            <a:pPr algn="ctr"/>
            <a:r>
              <a:rPr lang="en-US" dirty="0">
                <a:solidFill>
                  <a:schemeClr val="tx1"/>
                </a:solidFill>
                <a:latin typeface="Book Antiqua" pitchFamily="18" charset="0"/>
              </a:rPr>
              <a:t>It assesses muscular strength, cardiovascular endurance, and coordination.</a:t>
            </a:r>
          </a:p>
        </p:txBody>
      </p:sp>
      <p:sp>
        <p:nvSpPr>
          <p:cNvPr id="8" name="Horizontal Scroll 7"/>
          <p:cNvSpPr/>
          <p:nvPr/>
        </p:nvSpPr>
        <p:spPr>
          <a:xfrm>
            <a:off x="5849472" y="1147566"/>
            <a:ext cx="2980764" cy="685800"/>
          </a:xfrm>
          <a:prstGeom prst="horizontalScroll">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Rockwell"/>
              </a:rPr>
              <a:t>2. Physical Ability Testing</a:t>
            </a:r>
          </a:p>
        </p:txBody>
      </p:sp>
      <p:sp>
        <p:nvSpPr>
          <p:cNvPr id="13" name="Left-Right Arrow Callout 12"/>
          <p:cNvSpPr/>
          <p:nvPr/>
        </p:nvSpPr>
        <p:spPr>
          <a:xfrm>
            <a:off x="3276600" y="2110921"/>
            <a:ext cx="2438400" cy="838200"/>
          </a:xfrm>
          <a:prstGeom prst="leftRightArrowCallout">
            <a:avLst>
              <a:gd name="adj1" fmla="val 25000"/>
              <a:gd name="adj2" fmla="val 25000"/>
              <a:gd name="adj3" fmla="val 52525"/>
              <a:gd name="adj4" fmla="val 48123"/>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solidFill>
                  <a:schemeClr val="tx1"/>
                </a:solidFill>
                <a:latin typeface="Book Antiqua" pitchFamily="18" charset="0"/>
              </a:rPr>
              <a:t>TESTING</a:t>
            </a:r>
          </a:p>
          <a:p>
            <a:pPr algn="ctr"/>
            <a:r>
              <a:rPr lang="en-US" sz="1600" b="1" dirty="0">
                <a:solidFill>
                  <a:schemeClr val="tx1"/>
                </a:solidFill>
                <a:latin typeface="Book Antiqua" pitchFamily="18" charset="0"/>
              </a:rPr>
              <a:t>TYPES</a:t>
            </a:r>
          </a:p>
        </p:txBody>
      </p:sp>
      <p:sp>
        <p:nvSpPr>
          <p:cNvPr id="14" name="Down Arrow 13"/>
          <p:cNvSpPr/>
          <p:nvPr/>
        </p:nvSpPr>
        <p:spPr>
          <a:xfrm>
            <a:off x="4267200" y="2949121"/>
            <a:ext cx="457200" cy="609600"/>
          </a:xfrm>
          <a:prstGeom prst="downArrow">
            <a:avLst>
              <a:gd name="adj1" fmla="val 50000"/>
              <a:gd name="adj2" fmla="val 71212"/>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4662824"/>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20067" y="324055"/>
            <a:ext cx="2133600" cy="304800"/>
          </a:xfrm>
        </p:spPr>
        <p:txBody>
          <a:bodyPr/>
          <a:lstStyle/>
          <a:p>
            <a:fld id="{D4AD5FE1-D589-4977-93B2-4BDC34E37F73}" type="slidenum">
              <a:rPr lang="en-US" smtClean="0"/>
              <a:pPr/>
              <a:t>39</a:t>
            </a:fld>
            <a:endParaRPr lang="en-US" dirty="0"/>
          </a:p>
        </p:txBody>
      </p:sp>
      <p:sp>
        <p:nvSpPr>
          <p:cNvPr id="7" name="Rectangle 6"/>
          <p:cNvSpPr/>
          <p:nvPr/>
        </p:nvSpPr>
        <p:spPr>
          <a:xfrm>
            <a:off x="104733" y="1250414"/>
            <a:ext cx="2819400" cy="20040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latin typeface="Book Antiqua" pitchFamily="18" charset="0"/>
            </a:endParaRPr>
          </a:p>
          <a:p>
            <a:pPr algn="ctr"/>
            <a:r>
              <a:rPr lang="en-US" dirty="0">
                <a:solidFill>
                  <a:schemeClr val="tx1"/>
                </a:solidFill>
                <a:latin typeface="Book Antiqua" pitchFamily="18" charset="0"/>
              </a:rPr>
              <a:t>It is designed to assess the likelihood that applicants will be dishonest or engage in illegal activity.</a:t>
            </a:r>
          </a:p>
        </p:txBody>
      </p:sp>
      <p:sp>
        <p:nvSpPr>
          <p:cNvPr id="8" name="Horizontal Scroll 7"/>
          <p:cNvSpPr/>
          <p:nvPr/>
        </p:nvSpPr>
        <p:spPr>
          <a:xfrm>
            <a:off x="62752" y="884083"/>
            <a:ext cx="2902324" cy="609931"/>
          </a:xfrm>
          <a:prstGeom prst="horizontalScroll">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Rockwell"/>
              </a:rPr>
              <a:t>4. Integrity Testing</a:t>
            </a:r>
          </a:p>
        </p:txBody>
      </p:sp>
      <p:sp>
        <p:nvSpPr>
          <p:cNvPr id="9" name="Rectangle 8"/>
          <p:cNvSpPr/>
          <p:nvPr/>
        </p:nvSpPr>
        <p:spPr>
          <a:xfrm>
            <a:off x="5610367" y="1226555"/>
            <a:ext cx="2819400" cy="200406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chemeClr val="tx1"/>
                </a:solidFill>
                <a:latin typeface="Book Antiqua" pitchFamily="18" charset="0"/>
              </a:rPr>
              <a:t>Normally requires applicants to provide required sample that is tested for illegal substances.</a:t>
            </a:r>
          </a:p>
        </p:txBody>
      </p:sp>
      <p:sp>
        <p:nvSpPr>
          <p:cNvPr id="10" name="Horizontal Scroll 9"/>
          <p:cNvSpPr/>
          <p:nvPr/>
        </p:nvSpPr>
        <p:spPr>
          <a:xfrm>
            <a:off x="5555876" y="884083"/>
            <a:ext cx="2902324" cy="609931"/>
          </a:xfrm>
          <a:prstGeom prst="horizontalScroll">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Rockwell"/>
              </a:rPr>
              <a:t>6. Drug Testing</a:t>
            </a:r>
          </a:p>
        </p:txBody>
      </p:sp>
      <p:sp>
        <p:nvSpPr>
          <p:cNvPr id="11" name="Rectangle 10"/>
          <p:cNvSpPr/>
          <p:nvPr/>
        </p:nvSpPr>
        <p:spPr>
          <a:xfrm>
            <a:off x="2888876" y="3485843"/>
            <a:ext cx="2819400" cy="20040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latin typeface="Book Antiqua" pitchFamily="18" charset="0"/>
            </a:endParaRPr>
          </a:p>
          <a:p>
            <a:pPr algn="ctr"/>
            <a:r>
              <a:rPr lang="en-US" dirty="0">
                <a:solidFill>
                  <a:schemeClr val="tx1"/>
                </a:solidFill>
                <a:latin typeface="Book Antiqua" pitchFamily="18" charset="0"/>
              </a:rPr>
              <a:t>Measures performance on some element of the job.</a:t>
            </a:r>
          </a:p>
        </p:txBody>
      </p:sp>
      <p:sp>
        <p:nvSpPr>
          <p:cNvPr id="12" name="Horizontal Scroll 11"/>
          <p:cNvSpPr/>
          <p:nvPr/>
        </p:nvSpPr>
        <p:spPr>
          <a:xfrm>
            <a:off x="2805952" y="3398684"/>
            <a:ext cx="2902324" cy="649537"/>
          </a:xfrm>
          <a:prstGeom prst="horizontalScroll">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Rockwell"/>
              </a:rPr>
              <a:t>5. Work Sample Testing</a:t>
            </a:r>
          </a:p>
        </p:txBody>
      </p:sp>
      <p:sp>
        <p:nvSpPr>
          <p:cNvPr id="13" name="Left-Right Arrow Callout 12"/>
          <p:cNvSpPr/>
          <p:nvPr/>
        </p:nvSpPr>
        <p:spPr>
          <a:xfrm>
            <a:off x="3041276" y="1722284"/>
            <a:ext cx="2438400" cy="838200"/>
          </a:xfrm>
          <a:prstGeom prst="leftRightArrowCallout">
            <a:avLst>
              <a:gd name="adj1" fmla="val 25000"/>
              <a:gd name="adj2" fmla="val 25000"/>
              <a:gd name="adj3" fmla="val 52525"/>
              <a:gd name="adj4" fmla="val 48123"/>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solidFill>
                  <a:schemeClr val="tx1"/>
                </a:solidFill>
                <a:latin typeface="Book Antiqua" pitchFamily="18" charset="0"/>
              </a:rPr>
              <a:t>TESTING</a:t>
            </a:r>
          </a:p>
          <a:p>
            <a:pPr algn="ctr"/>
            <a:r>
              <a:rPr lang="en-US" sz="1600" b="1" dirty="0">
                <a:solidFill>
                  <a:schemeClr val="tx1"/>
                </a:solidFill>
                <a:latin typeface="Book Antiqua" pitchFamily="18" charset="0"/>
              </a:rPr>
              <a:t>TYPES</a:t>
            </a:r>
          </a:p>
        </p:txBody>
      </p:sp>
      <p:sp>
        <p:nvSpPr>
          <p:cNvPr id="14" name="Down Arrow 13"/>
          <p:cNvSpPr/>
          <p:nvPr/>
        </p:nvSpPr>
        <p:spPr>
          <a:xfrm>
            <a:off x="4031876" y="2560484"/>
            <a:ext cx="457200" cy="609600"/>
          </a:xfrm>
          <a:prstGeom prst="downArrow">
            <a:avLst>
              <a:gd name="adj1" fmla="val 50000"/>
              <a:gd name="adj2" fmla="val 71212"/>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4662824"/>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RECRUITMENT GOALS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34725630"/>
              </p:ext>
            </p:extLst>
          </p:nvPr>
        </p:nvGraphicFramePr>
        <p:xfrm>
          <a:off x="381000" y="1524000"/>
          <a:ext cx="83058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D4AD5FE1-D589-4977-93B2-4BDC34E37F73}" type="slidenum">
              <a:rPr lang="en-US" smtClean="0"/>
              <a:pPr/>
              <a:t>4</a:t>
            </a:fld>
            <a:endParaRPr lang="en-US"/>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083089" y="5943600"/>
            <a:ext cx="2133600" cy="304800"/>
          </a:xfrm>
        </p:spPr>
        <p:txBody>
          <a:bodyPr/>
          <a:lstStyle/>
          <a:p>
            <a:fld id="{D4AD5FE1-D589-4977-93B2-4BDC34E37F73}" type="slidenum">
              <a:rPr lang="en-US" smtClean="0"/>
              <a:pPr/>
              <a:t>40</a:t>
            </a:fld>
            <a:endParaRPr lang="en-US"/>
          </a:p>
        </p:txBody>
      </p:sp>
      <p:pic>
        <p:nvPicPr>
          <p:cNvPr id="7" name="Picture 4"/>
          <p:cNvPicPr>
            <a:picLocks noChangeAspect="1" noChangeArrowheads="1"/>
          </p:cNvPicPr>
          <p:nvPr/>
        </p:nvPicPr>
        <p:blipFill>
          <a:blip r:embed="rId2" cstate="print"/>
          <a:srcRect/>
          <a:stretch>
            <a:fillRect/>
          </a:stretch>
        </p:blipFill>
        <p:spPr bwMode="auto">
          <a:xfrm>
            <a:off x="2577889" y="304800"/>
            <a:ext cx="6019800" cy="6248400"/>
          </a:xfrm>
          <a:prstGeom prst="rect">
            <a:avLst/>
          </a:prstGeom>
          <a:ln w="88900" cap="sq" cmpd="thickThin">
            <a:solidFill>
              <a:srgbClr val="000000"/>
            </a:solidFill>
            <a:prstDash val="solid"/>
            <a:miter lim="800000"/>
          </a:ln>
          <a:effectLst>
            <a:innerShdw blurRad="76200">
              <a:srgbClr val="000000"/>
            </a:innerShdw>
          </a:effectLst>
        </p:spPr>
      </p:pic>
      <p:sp>
        <p:nvSpPr>
          <p:cNvPr id="8" name="Frame 7"/>
          <p:cNvSpPr/>
          <p:nvPr/>
        </p:nvSpPr>
        <p:spPr>
          <a:xfrm>
            <a:off x="139489" y="685800"/>
            <a:ext cx="2209800" cy="990600"/>
          </a:xfrm>
          <a:prstGeom prst="fram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Rockwell" pitchFamily="18" charset="0"/>
              </a:rPr>
              <a:t>TEST</a:t>
            </a:r>
          </a:p>
          <a:p>
            <a:pPr algn="ctr"/>
            <a:r>
              <a:rPr lang="en-US" sz="2400" b="1" dirty="0">
                <a:solidFill>
                  <a:schemeClr val="tx1"/>
                </a:solidFill>
                <a:latin typeface="Rockwell" pitchFamily="18" charset="0"/>
              </a:rPr>
              <a:t>SAMPLE</a:t>
            </a:r>
          </a:p>
        </p:txBody>
      </p:sp>
      <p:pic>
        <p:nvPicPr>
          <p:cNvPr id="9" name="Picture 2" descr="http://zone.ni.com/cms/images/devzone/tut/TRGeneration.png"/>
          <p:cNvPicPr>
            <a:picLocks noChangeAspect="1" noChangeArrowheads="1"/>
          </p:cNvPicPr>
          <p:nvPr/>
        </p:nvPicPr>
        <p:blipFill>
          <a:blip r:embed="rId3" cstate="print"/>
          <a:srcRect/>
          <a:stretch>
            <a:fillRect/>
          </a:stretch>
        </p:blipFill>
        <p:spPr bwMode="auto">
          <a:xfrm>
            <a:off x="215689" y="2743200"/>
            <a:ext cx="1892089" cy="24384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4662824"/>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41</a:t>
            </a:fld>
            <a:endParaRPr lang="en-US"/>
          </a:p>
        </p:txBody>
      </p:sp>
      <p:sp>
        <p:nvSpPr>
          <p:cNvPr id="7" name="TextBox 6"/>
          <p:cNvSpPr txBox="1"/>
          <p:nvPr/>
        </p:nvSpPr>
        <p:spPr>
          <a:xfrm>
            <a:off x="304800" y="254842"/>
            <a:ext cx="6248400" cy="923330"/>
          </a:xfrm>
          <a:prstGeom prst="rect">
            <a:avLst/>
          </a:prstGeom>
          <a:noFill/>
        </p:spPr>
        <p:txBody>
          <a:bodyPr wrap="square" rtlCol="0">
            <a:spAutoFit/>
          </a:bodyPr>
          <a:lstStyle/>
          <a:p>
            <a:r>
              <a:rPr lang="en-US" sz="4800" b="1" dirty="0">
                <a:latin typeface="Rockwell" pitchFamily="18" charset="0"/>
              </a:rPr>
              <a:t>2</a:t>
            </a:r>
            <a:r>
              <a:rPr lang="en-US" sz="5400" b="1" dirty="0">
                <a:latin typeface="Rockwell" pitchFamily="18" charset="0"/>
              </a:rPr>
              <a:t>. </a:t>
            </a:r>
            <a:r>
              <a:rPr lang="en-US" sz="2800" b="1" dirty="0">
                <a:latin typeface="Rockwell" pitchFamily="18" charset="0"/>
              </a:rPr>
              <a:t>INFORMATION GATHERING</a:t>
            </a:r>
            <a:endParaRPr lang="en-US" b="1" dirty="0">
              <a:latin typeface="Rockwell" pitchFamily="18" charset="0"/>
            </a:endParaRPr>
          </a:p>
        </p:txBody>
      </p:sp>
      <p:sp>
        <p:nvSpPr>
          <p:cNvPr id="8" name="TextBox 7"/>
          <p:cNvSpPr txBox="1"/>
          <p:nvPr/>
        </p:nvSpPr>
        <p:spPr>
          <a:xfrm>
            <a:off x="762000" y="1447800"/>
            <a:ext cx="7620000" cy="1107996"/>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hangingPunct="0"/>
            <a:r>
              <a:rPr lang="en-US" sz="2200" dirty="0">
                <a:solidFill>
                  <a:srgbClr val="FFFF00"/>
                </a:solidFill>
                <a:latin typeface="Book Antiqua" pitchFamily="18" charset="0"/>
              </a:rPr>
              <a:t>Common methods for gathering information include application forms and résumés, biographical data, and reference checking.</a:t>
            </a:r>
          </a:p>
        </p:txBody>
      </p:sp>
      <p:pic>
        <p:nvPicPr>
          <p:cNvPr id="9" name="Picture 2" descr="http://www.fao.org/docrep/005/y4094E/y4094e0g.gif"/>
          <p:cNvPicPr>
            <a:picLocks noChangeAspect="1" noChangeArrowheads="1"/>
          </p:cNvPicPr>
          <p:nvPr/>
        </p:nvPicPr>
        <p:blipFill>
          <a:blip r:embed="rId2" cstate="print"/>
          <a:srcRect/>
          <a:stretch>
            <a:fillRect/>
          </a:stretch>
        </p:blipFill>
        <p:spPr bwMode="auto">
          <a:xfrm>
            <a:off x="3086100" y="3657600"/>
            <a:ext cx="2971800" cy="212186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4662824"/>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5655" y="154087"/>
            <a:ext cx="2133600" cy="304800"/>
          </a:xfrm>
        </p:spPr>
        <p:txBody>
          <a:bodyPr/>
          <a:lstStyle/>
          <a:p>
            <a:fld id="{D4AD5FE1-D589-4977-93B2-4BDC34E37F73}" type="slidenum">
              <a:rPr lang="en-US" smtClean="0"/>
              <a:pPr/>
              <a:t>42</a:t>
            </a:fld>
            <a:endParaRPr lang="en-US" dirty="0"/>
          </a:p>
        </p:txBody>
      </p:sp>
      <p:sp>
        <p:nvSpPr>
          <p:cNvPr id="7" name="Snip Diagonal Corner Rectangle 6"/>
          <p:cNvSpPr/>
          <p:nvPr/>
        </p:nvSpPr>
        <p:spPr>
          <a:xfrm>
            <a:off x="3048000" y="609600"/>
            <a:ext cx="5410200" cy="1981200"/>
          </a:xfrm>
          <a:prstGeom prst="snip2DiagRect">
            <a:avLst/>
          </a:prstGeom>
          <a:noFill/>
          <a:ln/>
        </p:spPr>
        <p:style>
          <a:lnRef idx="2">
            <a:schemeClr val="dk1"/>
          </a:lnRef>
          <a:fillRef idx="1">
            <a:schemeClr val="lt1"/>
          </a:fillRef>
          <a:effectRef idx="0">
            <a:schemeClr val="dk1"/>
          </a:effectRef>
          <a:fontRef idx="minor">
            <a:schemeClr val="dk1"/>
          </a:fontRef>
        </p:style>
        <p:txBody>
          <a:bodyPr rtlCol="0" anchor="ctr"/>
          <a:lstStyle/>
          <a:p>
            <a:pPr marL="800100" lvl="1" indent="-342900" algn="just">
              <a:buFont typeface="Wingdings" pitchFamily="2" charset="2"/>
              <a:buChar char="Ø"/>
            </a:pPr>
            <a:r>
              <a:rPr lang="en-US" sz="1600" dirty="0">
                <a:solidFill>
                  <a:srgbClr val="FFFF00"/>
                </a:solidFill>
                <a:latin typeface="Book Antiqua" pitchFamily="18" charset="0"/>
              </a:rPr>
              <a:t>Generally ask for information such as address and phone number, education, work experience, and special training. </a:t>
            </a:r>
          </a:p>
          <a:p>
            <a:pPr marL="800100" lvl="1" indent="-342900" algn="just"/>
            <a:endParaRPr lang="en-US" sz="1600" dirty="0">
              <a:solidFill>
                <a:srgbClr val="FFFF00"/>
              </a:solidFill>
              <a:latin typeface="Book Antiqua" pitchFamily="18" charset="0"/>
            </a:endParaRPr>
          </a:p>
          <a:p>
            <a:pPr marL="800100" lvl="1" indent="-342900" algn="just">
              <a:buFont typeface="Wingdings" pitchFamily="2" charset="2"/>
              <a:buChar char="Ø"/>
            </a:pPr>
            <a:r>
              <a:rPr lang="en-US" sz="1600" dirty="0">
                <a:solidFill>
                  <a:srgbClr val="FFFF00"/>
                </a:solidFill>
                <a:latin typeface="Book Antiqua" pitchFamily="18" charset="0"/>
              </a:rPr>
              <a:t>At the professional-level, similar information is generally presented in résumés. </a:t>
            </a:r>
          </a:p>
          <a:p>
            <a:pPr algn="just"/>
            <a:endParaRPr lang="en-US" sz="1600" dirty="0">
              <a:solidFill>
                <a:srgbClr val="FFFF00"/>
              </a:solidFill>
              <a:latin typeface="Book Antiqua" pitchFamily="18" charset="0"/>
            </a:endParaRPr>
          </a:p>
        </p:txBody>
      </p:sp>
      <p:sp>
        <p:nvSpPr>
          <p:cNvPr id="8" name="Frame 7"/>
          <p:cNvSpPr/>
          <p:nvPr/>
        </p:nvSpPr>
        <p:spPr>
          <a:xfrm>
            <a:off x="0" y="514066"/>
            <a:ext cx="2209800" cy="1371600"/>
          </a:xfrm>
          <a:prstGeom prst="frame">
            <a:avLst/>
          </a:prstGeom>
          <a:noFill/>
        </p:spPr>
        <p:style>
          <a:lnRef idx="3">
            <a:schemeClr val="lt1"/>
          </a:lnRef>
          <a:fillRef idx="1">
            <a:schemeClr val="accent4"/>
          </a:fillRef>
          <a:effectRef idx="1">
            <a:schemeClr val="accent4"/>
          </a:effectRef>
          <a:fontRef idx="minor">
            <a:schemeClr val="lt1"/>
          </a:fontRef>
        </p:style>
        <p:txBody>
          <a:bodyPr rtlCol="0" anchor="ctr"/>
          <a:lstStyle/>
          <a:p>
            <a:pPr algn="ctr"/>
            <a:r>
              <a:rPr lang="en-US" b="1" dirty="0">
                <a:solidFill>
                  <a:schemeClr val="tx1"/>
                </a:solidFill>
                <a:latin typeface="Rockwell" pitchFamily="18" charset="0"/>
              </a:rPr>
              <a:t>Application Forms and Résumés</a:t>
            </a:r>
          </a:p>
        </p:txBody>
      </p:sp>
      <p:sp>
        <p:nvSpPr>
          <p:cNvPr id="9" name="Right Arrow 8"/>
          <p:cNvSpPr/>
          <p:nvPr/>
        </p:nvSpPr>
        <p:spPr>
          <a:xfrm>
            <a:off x="2438400" y="971266"/>
            <a:ext cx="457200" cy="609600"/>
          </a:xfrm>
          <a:prstGeom prst="rightArrow">
            <a:avLst/>
          </a:prstGeom>
          <a:noFill/>
          <a:ln w="38100">
            <a:solidFill>
              <a:schemeClr val="tx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Snip Diagonal Corner Rectangle 9"/>
          <p:cNvSpPr/>
          <p:nvPr/>
        </p:nvSpPr>
        <p:spPr>
          <a:xfrm>
            <a:off x="3048000" y="2743200"/>
            <a:ext cx="5410200" cy="1676400"/>
          </a:xfrm>
          <a:prstGeom prst="snip2DiagRect">
            <a:avLst/>
          </a:prstGeom>
          <a:noFill/>
          <a:ln/>
        </p:spPr>
        <p:style>
          <a:lnRef idx="2">
            <a:schemeClr val="dk1"/>
          </a:lnRef>
          <a:fillRef idx="1">
            <a:schemeClr val="lt1"/>
          </a:fillRef>
          <a:effectRef idx="0">
            <a:schemeClr val="dk1"/>
          </a:effectRef>
          <a:fontRef idx="minor">
            <a:schemeClr val="dk1"/>
          </a:fontRef>
        </p:style>
        <p:txBody>
          <a:bodyPr rtlCol="0" anchor="ctr"/>
          <a:lstStyle/>
          <a:p>
            <a:pPr marL="800100" lvl="1" indent="-342900" algn="just">
              <a:buFont typeface="Wingdings" pitchFamily="2" charset="2"/>
              <a:buChar char="Ø"/>
            </a:pPr>
            <a:r>
              <a:rPr lang="en-US" dirty="0">
                <a:solidFill>
                  <a:srgbClr val="FFFF00"/>
                </a:solidFill>
                <a:latin typeface="Book Antiqua" pitchFamily="18" charset="0"/>
              </a:rPr>
              <a:t> 	Historical events that have shaped a person’s behavior and identity.</a:t>
            </a:r>
          </a:p>
          <a:p>
            <a:pPr algn="just"/>
            <a:endParaRPr lang="en-US" sz="1600" dirty="0">
              <a:solidFill>
                <a:srgbClr val="FFFF00"/>
              </a:solidFill>
              <a:latin typeface="Book Antiqua" pitchFamily="18" charset="0"/>
            </a:endParaRPr>
          </a:p>
        </p:txBody>
      </p:sp>
      <p:sp>
        <p:nvSpPr>
          <p:cNvPr id="11" name="Frame 10"/>
          <p:cNvSpPr/>
          <p:nvPr/>
        </p:nvSpPr>
        <p:spPr>
          <a:xfrm>
            <a:off x="0" y="2571466"/>
            <a:ext cx="2209800" cy="1371600"/>
          </a:xfrm>
          <a:prstGeom prst="frame">
            <a:avLst/>
          </a:prstGeom>
          <a:noFill/>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solidFill>
                  <a:schemeClr val="tx1"/>
                </a:solidFill>
                <a:latin typeface="Rockwell" pitchFamily="18" charset="0"/>
              </a:rPr>
              <a:t>Biographical</a:t>
            </a:r>
          </a:p>
          <a:p>
            <a:pPr algn="ctr"/>
            <a:r>
              <a:rPr lang="en-US" b="1" dirty="0">
                <a:solidFill>
                  <a:schemeClr val="tx1"/>
                </a:solidFill>
                <a:latin typeface="Rockwell" pitchFamily="18" charset="0"/>
              </a:rPr>
              <a:t>Data</a:t>
            </a:r>
          </a:p>
        </p:txBody>
      </p:sp>
      <p:sp>
        <p:nvSpPr>
          <p:cNvPr id="12" name="Right Arrow 11"/>
          <p:cNvSpPr/>
          <p:nvPr/>
        </p:nvSpPr>
        <p:spPr>
          <a:xfrm>
            <a:off x="2438400" y="3028666"/>
            <a:ext cx="457200" cy="609600"/>
          </a:xfrm>
          <a:prstGeom prst="rightArrow">
            <a:avLst/>
          </a:prstGeom>
          <a:noFill/>
          <a:ln w="38100">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Snip Diagonal Corner Rectangle 12"/>
          <p:cNvSpPr/>
          <p:nvPr/>
        </p:nvSpPr>
        <p:spPr>
          <a:xfrm>
            <a:off x="3048000" y="4572000"/>
            <a:ext cx="5410200" cy="1981200"/>
          </a:xfrm>
          <a:prstGeom prst="snip2DiagRect">
            <a:avLst/>
          </a:prstGeom>
          <a:noFill/>
          <a:ln/>
        </p:spPr>
        <p:style>
          <a:lnRef idx="2">
            <a:schemeClr val="dk1"/>
          </a:lnRef>
          <a:fillRef idx="1">
            <a:schemeClr val="lt1"/>
          </a:fillRef>
          <a:effectRef idx="0">
            <a:schemeClr val="dk1"/>
          </a:effectRef>
          <a:fontRef idx="minor">
            <a:schemeClr val="dk1"/>
          </a:fontRef>
        </p:style>
        <p:txBody>
          <a:bodyPr rtlCol="0" anchor="ctr"/>
          <a:lstStyle/>
          <a:p>
            <a:pPr marL="800100" lvl="1" indent="-342900" algn="just">
              <a:buFont typeface="Wingdings" pitchFamily="2" charset="2"/>
              <a:buChar char="Ø"/>
            </a:pPr>
            <a:r>
              <a:rPr lang="en-US" sz="1600" dirty="0">
                <a:solidFill>
                  <a:srgbClr val="FFFF00"/>
                </a:solidFill>
                <a:latin typeface="Book Antiqua" pitchFamily="18" charset="0"/>
              </a:rPr>
              <a:t>Involves contacting an applicant’s previous employers, teachers, or friends to learn more about the applicant  Issues with reference checking</a:t>
            </a:r>
            <a:endParaRPr lang="en-US" sz="1400" dirty="0">
              <a:solidFill>
                <a:srgbClr val="FFFF00"/>
              </a:solidFill>
              <a:latin typeface="Book Antiqua" pitchFamily="18" charset="0"/>
            </a:endParaRPr>
          </a:p>
        </p:txBody>
      </p:sp>
      <p:sp>
        <p:nvSpPr>
          <p:cNvPr id="14" name="Frame 13"/>
          <p:cNvSpPr/>
          <p:nvPr/>
        </p:nvSpPr>
        <p:spPr>
          <a:xfrm>
            <a:off x="0" y="4552666"/>
            <a:ext cx="2209800" cy="1371600"/>
          </a:xfrm>
          <a:prstGeom prst="frame">
            <a:avLst/>
          </a:prstGeom>
          <a:noFill/>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solidFill>
                  <a:schemeClr val="tx1"/>
                </a:solidFill>
                <a:latin typeface="Rockwell" pitchFamily="18" charset="0"/>
              </a:rPr>
              <a:t>Reference Checking</a:t>
            </a:r>
          </a:p>
        </p:txBody>
      </p:sp>
      <p:sp>
        <p:nvSpPr>
          <p:cNvPr id="15" name="Right Arrow 14"/>
          <p:cNvSpPr/>
          <p:nvPr/>
        </p:nvSpPr>
        <p:spPr>
          <a:xfrm>
            <a:off x="2362200" y="4857466"/>
            <a:ext cx="457200" cy="609600"/>
          </a:xfrm>
          <a:prstGeom prst="rightArrow">
            <a:avLst/>
          </a:prstGeom>
          <a:noFill/>
          <a:ln w="38100">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62824"/>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AD5FE1-D589-4977-93B2-4BDC34E37F73}" type="slidenum">
              <a:rPr lang="en-US" smtClean="0"/>
              <a:pPr/>
              <a:t>43</a:t>
            </a:fld>
            <a:endParaRPr lang="en-US"/>
          </a:p>
        </p:txBody>
      </p:sp>
      <p:sp>
        <p:nvSpPr>
          <p:cNvPr id="7" name="TextBox 6"/>
          <p:cNvSpPr txBox="1"/>
          <p:nvPr/>
        </p:nvSpPr>
        <p:spPr>
          <a:xfrm>
            <a:off x="457200" y="71651"/>
            <a:ext cx="4114800" cy="923330"/>
          </a:xfrm>
          <a:prstGeom prst="rect">
            <a:avLst/>
          </a:prstGeom>
          <a:noFill/>
        </p:spPr>
        <p:txBody>
          <a:bodyPr wrap="square" rtlCol="0">
            <a:spAutoFit/>
          </a:bodyPr>
          <a:lstStyle/>
          <a:p>
            <a:r>
              <a:rPr lang="en-US" sz="4800" b="1" dirty="0">
                <a:latin typeface="Rockwell" pitchFamily="18" charset="0"/>
              </a:rPr>
              <a:t>3</a:t>
            </a:r>
            <a:r>
              <a:rPr lang="en-US" sz="5400" b="1" dirty="0">
                <a:latin typeface="Rockwell" pitchFamily="18" charset="0"/>
              </a:rPr>
              <a:t>. </a:t>
            </a:r>
            <a:r>
              <a:rPr lang="en-US" sz="2800" b="1" dirty="0">
                <a:latin typeface="Rockwell" pitchFamily="18" charset="0"/>
              </a:rPr>
              <a:t>INTERVIEWS</a:t>
            </a:r>
            <a:endParaRPr lang="en-US" b="1" dirty="0">
              <a:latin typeface="Rockwell" pitchFamily="18" charset="0"/>
            </a:endParaRPr>
          </a:p>
        </p:txBody>
      </p:sp>
      <p:sp>
        <p:nvSpPr>
          <p:cNvPr id="8" name="Snip Diagonal Corner Rectangle 7"/>
          <p:cNvSpPr/>
          <p:nvPr/>
        </p:nvSpPr>
        <p:spPr>
          <a:xfrm>
            <a:off x="2743200" y="895216"/>
            <a:ext cx="5791200" cy="5867485"/>
          </a:xfrm>
          <a:prstGeom prst="snip2DiagRect">
            <a:avLst/>
          </a:prstGeom>
          <a:noFill/>
          <a:ln/>
        </p:spPr>
        <p:style>
          <a:lnRef idx="2">
            <a:schemeClr val="dk1"/>
          </a:lnRef>
          <a:fillRef idx="1">
            <a:schemeClr val="lt1"/>
          </a:fillRef>
          <a:effectRef idx="0">
            <a:schemeClr val="dk1"/>
          </a:effectRef>
          <a:fontRef idx="minor">
            <a:schemeClr val="dk1"/>
          </a:fontRef>
        </p:style>
        <p:txBody>
          <a:bodyPr rtlCol="0" anchor="ctr"/>
          <a:lstStyle/>
          <a:p>
            <a:pPr marL="357188" lvl="1" indent="-357188" algn="just">
              <a:lnSpc>
                <a:spcPct val="150000"/>
              </a:lnSpc>
              <a:buFont typeface="Wingdings" pitchFamily="2" charset="2"/>
              <a:buChar char="Ø"/>
            </a:pPr>
            <a:r>
              <a:rPr lang="en-US" sz="2000" dirty="0">
                <a:solidFill>
                  <a:srgbClr val="FFFF00"/>
                </a:solidFill>
                <a:latin typeface="Book Antiqua" pitchFamily="18" charset="0"/>
              </a:rPr>
              <a:t>The interview is the most frequently used selection method.</a:t>
            </a:r>
          </a:p>
          <a:p>
            <a:pPr marL="357188" lvl="1" indent="-357188" algn="just">
              <a:lnSpc>
                <a:spcPct val="150000"/>
              </a:lnSpc>
              <a:buFont typeface="Wingdings" pitchFamily="2" charset="2"/>
              <a:buChar char="Ø"/>
            </a:pPr>
            <a:r>
              <a:rPr lang="en-US" sz="2000" dirty="0">
                <a:solidFill>
                  <a:srgbClr val="FFFF00"/>
                </a:solidFill>
                <a:latin typeface="Book Antiqua" pitchFamily="18" charset="0"/>
              </a:rPr>
              <a:t>Interviewing occurs when applicants respond to questions posed by a manager or some other organizational representative (interviewer).  </a:t>
            </a:r>
          </a:p>
          <a:p>
            <a:pPr marL="357188" lvl="1" indent="-357188" algn="just">
              <a:lnSpc>
                <a:spcPct val="150000"/>
              </a:lnSpc>
              <a:buFont typeface="Wingdings" pitchFamily="2" charset="2"/>
              <a:buChar char="Ø"/>
            </a:pPr>
            <a:r>
              <a:rPr lang="en-US" sz="2000" dirty="0">
                <a:solidFill>
                  <a:srgbClr val="FFFF00"/>
                </a:solidFill>
                <a:latin typeface="Book Antiqua" pitchFamily="18" charset="0"/>
              </a:rPr>
              <a:t>Typical areas in which questions are posed include education, experience, knowledge of job procedures, mental ability, personality, communication ability, social skills.</a:t>
            </a:r>
          </a:p>
        </p:txBody>
      </p:sp>
      <p:pic>
        <p:nvPicPr>
          <p:cNvPr id="9" name="Picture 2" descr="http://www.freebandacademy11dx.com/uploads/recruitment.jpg"/>
          <p:cNvPicPr>
            <a:picLocks noChangeAspect="1" noChangeArrowheads="1"/>
          </p:cNvPicPr>
          <p:nvPr/>
        </p:nvPicPr>
        <p:blipFill>
          <a:blip r:embed="rId2" cstate="print"/>
          <a:srcRect/>
          <a:stretch>
            <a:fillRect/>
          </a:stretch>
        </p:blipFill>
        <p:spPr bwMode="auto">
          <a:xfrm>
            <a:off x="291152" y="1219200"/>
            <a:ext cx="2209800" cy="1354292"/>
          </a:xfrm>
          <a:prstGeom prst="rect">
            <a:avLst/>
          </a:prstGeom>
          <a:noFill/>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4662824"/>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a:stCxn id="13" idx="3"/>
          </p:cNvCxnSpPr>
          <p:nvPr/>
        </p:nvCxnSpPr>
        <p:spPr>
          <a:xfrm>
            <a:off x="5791200" y="1905000"/>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rot="5400000">
            <a:off x="799306" y="3009900"/>
            <a:ext cx="2210594" cy="794"/>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93687" y="2360612"/>
            <a:ext cx="1676400" cy="7620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latin typeface="Book Antiqua" pitchFamily="18" charset="0"/>
              </a:rPr>
              <a:t>Types of Interviews</a:t>
            </a:r>
          </a:p>
        </p:txBody>
      </p:sp>
      <p:sp>
        <p:nvSpPr>
          <p:cNvPr id="12" name="Rectangle 11"/>
          <p:cNvSpPr/>
          <p:nvPr/>
        </p:nvSpPr>
        <p:spPr>
          <a:xfrm>
            <a:off x="3276600" y="3657600"/>
            <a:ext cx="2514600" cy="7620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latin typeface="Book Antiqua" pitchFamily="18" charset="0"/>
              </a:rPr>
              <a:t>2. Unstructured Interviews</a:t>
            </a:r>
          </a:p>
        </p:txBody>
      </p:sp>
      <p:sp>
        <p:nvSpPr>
          <p:cNvPr id="13" name="Rectangle 12"/>
          <p:cNvSpPr/>
          <p:nvPr/>
        </p:nvSpPr>
        <p:spPr>
          <a:xfrm>
            <a:off x="3276600" y="1524000"/>
            <a:ext cx="2514600" cy="7620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latin typeface="Book Antiqua" pitchFamily="18" charset="0"/>
              </a:rPr>
              <a:t>1. Structured Interviews</a:t>
            </a:r>
          </a:p>
        </p:txBody>
      </p:sp>
      <p:sp>
        <p:nvSpPr>
          <p:cNvPr id="14" name="Rectangle 13"/>
          <p:cNvSpPr/>
          <p:nvPr/>
        </p:nvSpPr>
        <p:spPr>
          <a:xfrm>
            <a:off x="6705600" y="1143000"/>
            <a:ext cx="2209800" cy="6096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Book Antiqua" pitchFamily="18" charset="0"/>
              </a:rPr>
              <a:t>Situational Interview</a:t>
            </a:r>
          </a:p>
        </p:txBody>
      </p:sp>
      <p:sp>
        <p:nvSpPr>
          <p:cNvPr id="15" name="Rectangle 14"/>
          <p:cNvSpPr/>
          <p:nvPr/>
        </p:nvSpPr>
        <p:spPr>
          <a:xfrm>
            <a:off x="6705600" y="2057400"/>
            <a:ext cx="2209800" cy="6096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Book Antiqua" pitchFamily="18" charset="0"/>
              </a:rPr>
              <a:t>Behavioral Interview</a:t>
            </a:r>
          </a:p>
        </p:txBody>
      </p:sp>
      <p:cxnSp>
        <p:nvCxnSpPr>
          <p:cNvPr id="16" name="Straight Arrow Connector 15"/>
          <p:cNvCxnSpPr/>
          <p:nvPr/>
        </p:nvCxnSpPr>
        <p:spPr>
          <a:xfrm>
            <a:off x="1905000" y="1905000"/>
            <a:ext cx="1371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1905000" y="4113212"/>
            <a:ext cx="1371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rot="5400000">
            <a:off x="5943997" y="1904603"/>
            <a:ext cx="914400" cy="794"/>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6400800" y="1447800"/>
            <a:ext cx="304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6400800" y="2360612"/>
            <a:ext cx="304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39FADD4E-1A3E-49AF-B2EA-3426CAFAC0D8}"/>
              </a:ext>
            </a:extLst>
          </p:cNvPr>
          <p:cNvSpPr txBox="1"/>
          <p:nvPr/>
        </p:nvSpPr>
        <p:spPr>
          <a:xfrm>
            <a:off x="7772400" y="457200"/>
            <a:ext cx="609600" cy="381000"/>
          </a:xfrm>
          <a:prstGeom prst="rect">
            <a:avLst/>
          </a:prstGeom>
          <a:noFill/>
        </p:spPr>
        <p:txBody>
          <a:bodyPr wrap="square" rtlCol="0">
            <a:spAutoFit/>
          </a:bodyPr>
          <a:lstStyle/>
          <a:p>
            <a:r>
              <a:rPr lang="en-US" dirty="0"/>
              <a:t>45</a:t>
            </a:r>
            <a:endParaRPr lang="en-IN" dirty="0"/>
          </a:p>
        </p:txBody>
      </p:sp>
    </p:spTree>
    <p:extLst>
      <p:ext uri="{BB962C8B-B14F-4D97-AF65-F5344CB8AC3E}">
        <p14:creationId xmlns:p14="http://schemas.microsoft.com/office/powerpoint/2010/main" val="94569304"/>
      </p:ext>
    </p:extLst>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457130525"/>
              </p:ext>
            </p:extLst>
          </p:nvPr>
        </p:nvGraphicFramePr>
        <p:xfrm>
          <a:off x="225604" y="3378200"/>
          <a:ext cx="4191000" cy="264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759004" y="1143000"/>
            <a:ext cx="3124200" cy="1600200"/>
            <a:chOff x="2200132" y="-94897"/>
            <a:chExt cx="1695735" cy="1356588"/>
          </a:xfrm>
          <a:noFill/>
          <a:scene3d>
            <a:camera prst="orthographicFront"/>
            <a:lightRig rig="flat" dir="t"/>
          </a:scene3d>
        </p:grpSpPr>
        <p:sp>
          <p:nvSpPr>
            <p:cNvPr id="8" name="Rounded Rectangle 7"/>
            <p:cNvSpPr/>
            <p:nvPr/>
          </p:nvSpPr>
          <p:spPr>
            <a:xfrm>
              <a:off x="2200132" y="-94897"/>
              <a:ext cx="1695735" cy="1356588"/>
            </a:xfrm>
            <a:prstGeom prst="roundRect">
              <a:avLst>
                <a:gd name="adj" fmla="val 10000"/>
              </a:avLst>
            </a:prstGeom>
            <a:grpFill/>
          </p:spPr>
          <p:style>
            <a:lnRef idx="2">
              <a:schemeClr val="dk1"/>
            </a:lnRef>
            <a:fillRef idx="1">
              <a:schemeClr val="lt1"/>
            </a:fillRef>
            <a:effectRef idx="0">
              <a:schemeClr val="dk1"/>
            </a:effectRef>
            <a:fontRef idx="minor">
              <a:schemeClr val="dk1"/>
            </a:fontRef>
          </p:style>
        </p:sp>
        <p:sp>
          <p:nvSpPr>
            <p:cNvPr id="9" name="Rounded Rectangle 10"/>
            <p:cNvSpPr/>
            <p:nvPr/>
          </p:nvSpPr>
          <p:spPr>
            <a:xfrm>
              <a:off x="2239865" y="-55164"/>
              <a:ext cx="1616269" cy="1277122"/>
            </a:xfrm>
            <a:prstGeom prst="rect">
              <a:avLst/>
            </a:prstGeom>
            <a:grpFill/>
          </p:spPr>
          <p:style>
            <a:lnRef idx="2">
              <a:schemeClr val="dk1"/>
            </a:lnRef>
            <a:fillRef idx="1">
              <a:schemeClr val="lt1"/>
            </a:fillRef>
            <a:effectRef idx="0">
              <a:schemeClr val="dk1"/>
            </a:effectRef>
            <a:fontRef idx="minor">
              <a:schemeClr val="dk1"/>
            </a:fontRef>
          </p:style>
          <p:txBody>
            <a:bodyPr spcFirstLastPara="0" vert="horz" wrap="square" lIns="32385" tIns="32385" rIns="32385" bIns="32385" numCol="1" spcCol="1270" anchor="ctr" anchorCtr="0">
              <a:noAutofit/>
            </a:bodyPr>
            <a:lstStyle/>
            <a:p>
              <a:pPr algn="ctr">
                <a:defRPr/>
              </a:pPr>
              <a:r>
                <a:rPr lang="en-US" sz="1600" dirty="0">
                  <a:solidFill>
                    <a:srgbClr val="FFFF00"/>
                  </a:solidFill>
                  <a:latin typeface="Book Antiqua" pitchFamily="18" charset="0"/>
                </a:rPr>
                <a:t> Uses a list of predetermined questions. All applicants are  asked the same set questions.  There are two types of structured interviews.</a:t>
              </a:r>
            </a:p>
          </p:txBody>
        </p:sp>
      </p:grpSp>
      <p:grpSp>
        <p:nvGrpSpPr>
          <p:cNvPr id="10" name="Group 9"/>
          <p:cNvGrpSpPr/>
          <p:nvPr/>
        </p:nvGrpSpPr>
        <p:grpSpPr>
          <a:xfrm>
            <a:off x="1216204" y="457200"/>
            <a:ext cx="2133600" cy="762000"/>
            <a:chOff x="379170" y="2879621"/>
            <a:chExt cx="1513638" cy="601924"/>
          </a:xfrm>
          <a:noFill/>
        </p:grpSpPr>
        <p:sp>
          <p:nvSpPr>
            <p:cNvPr id="11" name="Rounded Rectangle 10"/>
            <p:cNvSpPr/>
            <p:nvPr/>
          </p:nvSpPr>
          <p:spPr>
            <a:xfrm>
              <a:off x="379170" y="2879621"/>
              <a:ext cx="1513638" cy="601924"/>
            </a:xfrm>
            <a:prstGeom prst="roundRect">
              <a:avLst>
                <a:gd name="adj" fmla="val 10000"/>
              </a:avLst>
            </a:prstGeom>
            <a:grpFill/>
            <a:ln/>
          </p:spPr>
          <p:style>
            <a:lnRef idx="2">
              <a:schemeClr val="dk1"/>
            </a:lnRef>
            <a:fillRef idx="1">
              <a:schemeClr val="lt1"/>
            </a:fillRef>
            <a:effectRef idx="0">
              <a:schemeClr val="dk1"/>
            </a:effectRef>
            <a:fontRef idx="minor">
              <a:schemeClr val="dk1"/>
            </a:fontRef>
          </p:style>
        </p:sp>
        <p:sp>
          <p:nvSpPr>
            <p:cNvPr id="12" name="Rounded Rectangle 4"/>
            <p:cNvSpPr/>
            <p:nvPr/>
          </p:nvSpPr>
          <p:spPr>
            <a:xfrm>
              <a:off x="396800" y="2897251"/>
              <a:ext cx="1478378" cy="566664"/>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20955" tIns="13970" rIns="20955" bIns="13970" numCol="1" spcCol="1270" anchor="ctr" anchorCtr="0">
              <a:noAutofit/>
            </a:bodyPr>
            <a:lstStyle/>
            <a:p>
              <a:pPr lvl="0" algn="ctr" defTabSz="466725">
                <a:spcBef>
                  <a:spcPct val="0"/>
                </a:spcBef>
                <a:spcAft>
                  <a:spcPct val="35000"/>
                </a:spcAft>
              </a:pPr>
              <a:r>
                <a:rPr lang="en-US" b="1" dirty="0">
                  <a:solidFill>
                    <a:srgbClr val="FFFF00"/>
                  </a:solidFill>
                  <a:latin typeface="Book Antiqua" pitchFamily="18" charset="0"/>
                </a:rPr>
                <a:t>1. Structured</a:t>
              </a:r>
            </a:p>
            <a:p>
              <a:pPr lvl="0" algn="ctr" defTabSz="466725">
                <a:spcBef>
                  <a:spcPct val="0"/>
                </a:spcBef>
                <a:spcAft>
                  <a:spcPct val="35000"/>
                </a:spcAft>
              </a:pPr>
              <a:r>
                <a:rPr lang="en-US" b="1" dirty="0">
                  <a:solidFill>
                    <a:srgbClr val="FFFF00"/>
                  </a:solidFill>
                  <a:latin typeface="Book Antiqua" pitchFamily="18" charset="0"/>
                </a:rPr>
                <a:t>Interviews</a:t>
              </a:r>
            </a:p>
          </p:txBody>
        </p:sp>
      </p:grpSp>
      <p:grpSp>
        <p:nvGrpSpPr>
          <p:cNvPr id="13" name="Group 12"/>
          <p:cNvGrpSpPr/>
          <p:nvPr/>
        </p:nvGrpSpPr>
        <p:grpSpPr>
          <a:xfrm>
            <a:off x="5178604" y="1295400"/>
            <a:ext cx="3124200" cy="1600200"/>
            <a:chOff x="2200132" y="-94897"/>
            <a:chExt cx="1695735" cy="1356588"/>
          </a:xfrm>
          <a:noFill/>
          <a:scene3d>
            <a:camera prst="orthographicFront"/>
            <a:lightRig rig="flat" dir="t"/>
          </a:scene3d>
        </p:grpSpPr>
        <p:sp>
          <p:nvSpPr>
            <p:cNvPr id="14" name="Rounded Rectangle 13"/>
            <p:cNvSpPr/>
            <p:nvPr/>
          </p:nvSpPr>
          <p:spPr>
            <a:xfrm>
              <a:off x="2200132" y="-94897"/>
              <a:ext cx="1695735" cy="1356588"/>
            </a:xfrm>
            <a:prstGeom prst="roundRect">
              <a:avLst>
                <a:gd name="adj" fmla="val 10000"/>
              </a:avLst>
            </a:prstGeom>
            <a:grpFill/>
          </p:spPr>
          <p:style>
            <a:lnRef idx="2">
              <a:schemeClr val="dk1"/>
            </a:lnRef>
            <a:fillRef idx="1">
              <a:schemeClr val="lt1"/>
            </a:fillRef>
            <a:effectRef idx="0">
              <a:schemeClr val="dk1"/>
            </a:effectRef>
            <a:fontRef idx="minor">
              <a:schemeClr val="dk1"/>
            </a:fontRef>
          </p:style>
        </p:sp>
        <p:sp>
          <p:nvSpPr>
            <p:cNvPr id="15" name="Rounded Rectangle 10"/>
            <p:cNvSpPr/>
            <p:nvPr/>
          </p:nvSpPr>
          <p:spPr>
            <a:xfrm>
              <a:off x="2239865" y="-55164"/>
              <a:ext cx="1616269" cy="1277122"/>
            </a:xfrm>
            <a:prstGeom prst="rect">
              <a:avLst/>
            </a:prstGeom>
            <a:grpFill/>
          </p:spPr>
          <p:style>
            <a:lnRef idx="2">
              <a:schemeClr val="dk1"/>
            </a:lnRef>
            <a:fillRef idx="1">
              <a:schemeClr val="lt1"/>
            </a:fillRef>
            <a:effectRef idx="0">
              <a:schemeClr val="dk1"/>
            </a:effectRef>
            <a:fontRef idx="minor">
              <a:schemeClr val="dk1"/>
            </a:fontRef>
          </p:style>
          <p:txBody>
            <a:bodyPr spcFirstLastPara="0" vert="horz" wrap="square" lIns="32385" tIns="32385" rIns="32385" bIns="32385" numCol="1" spcCol="1270" anchor="ctr" anchorCtr="0">
              <a:noAutofit/>
            </a:bodyPr>
            <a:lstStyle/>
            <a:p>
              <a:pPr algn="ctr">
                <a:defRPr/>
              </a:pPr>
              <a:r>
                <a:rPr lang="en-US" sz="1600" dirty="0">
                  <a:solidFill>
                    <a:srgbClr val="FFFF00"/>
                  </a:solidFill>
                  <a:latin typeface="Book Antiqua" pitchFamily="18" charset="0"/>
                </a:rPr>
                <a:t>Interviews-open ended questions are used such as “Tell me about yourself”</a:t>
              </a:r>
            </a:p>
          </p:txBody>
        </p:sp>
      </p:grpSp>
      <p:grpSp>
        <p:nvGrpSpPr>
          <p:cNvPr id="16" name="Group 15"/>
          <p:cNvGrpSpPr/>
          <p:nvPr/>
        </p:nvGrpSpPr>
        <p:grpSpPr>
          <a:xfrm>
            <a:off x="5638007" y="381000"/>
            <a:ext cx="2133600" cy="838199"/>
            <a:chOff x="379170" y="2879621"/>
            <a:chExt cx="1513638" cy="662116"/>
          </a:xfrm>
          <a:noFill/>
        </p:grpSpPr>
        <p:sp>
          <p:nvSpPr>
            <p:cNvPr id="17" name="Rounded Rectangle 16"/>
            <p:cNvSpPr/>
            <p:nvPr/>
          </p:nvSpPr>
          <p:spPr>
            <a:xfrm>
              <a:off x="379170" y="2879621"/>
              <a:ext cx="1513638" cy="601924"/>
            </a:xfrm>
            <a:prstGeom prst="roundRect">
              <a:avLst>
                <a:gd name="adj" fmla="val 10000"/>
              </a:avLst>
            </a:prstGeom>
            <a:grpFill/>
            <a:ln/>
          </p:spPr>
          <p:style>
            <a:lnRef idx="2">
              <a:schemeClr val="dk1"/>
            </a:lnRef>
            <a:fillRef idx="1">
              <a:schemeClr val="lt1"/>
            </a:fillRef>
            <a:effectRef idx="0">
              <a:schemeClr val="dk1"/>
            </a:effectRef>
            <a:fontRef idx="minor">
              <a:schemeClr val="dk1"/>
            </a:fontRef>
          </p:style>
        </p:sp>
        <p:sp>
          <p:nvSpPr>
            <p:cNvPr id="18" name="Rounded Rectangle 4"/>
            <p:cNvSpPr/>
            <p:nvPr/>
          </p:nvSpPr>
          <p:spPr>
            <a:xfrm>
              <a:off x="396800" y="2975073"/>
              <a:ext cx="1478378" cy="566664"/>
            </a:xfrm>
            <a:prstGeom prst="rect">
              <a:avLst/>
            </a:prstGeom>
            <a:grpFill/>
            <a:ln/>
          </p:spPr>
          <p:style>
            <a:lnRef idx="2">
              <a:schemeClr val="dk1"/>
            </a:lnRef>
            <a:fillRef idx="1">
              <a:schemeClr val="lt1"/>
            </a:fillRef>
            <a:effectRef idx="0">
              <a:schemeClr val="dk1"/>
            </a:effectRef>
            <a:fontRef idx="minor">
              <a:schemeClr val="dk1"/>
            </a:fontRef>
          </p:style>
          <p:txBody>
            <a:bodyPr spcFirstLastPara="0" vert="horz" wrap="square" lIns="20955" tIns="13970" rIns="20955" bIns="13970" numCol="1" spcCol="1270" anchor="ctr" anchorCtr="0">
              <a:noAutofit/>
            </a:bodyPr>
            <a:lstStyle/>
            <a:p>
              <a:pPr lvl="0" algn="ctr" defTabSz="466725">
                <a:spcBef>
                  <a:spcPct val="0"/>
                </a:spcBef>
                <a:spcAft>
                  <a:spcPct val="35000"/>
                </a:spcAft>
              </a:pPr>
              <a:r>
                <a:rPr lang="en-US" b="1" dirty="0">
                  <a:solidFill>
                    <a:srgbClr val="FFFF00"/>
                  </a:solidFill>
                  <a:latin typeface="Book Antiqua" pitchFamily="18" charset="0"/>
                </a:rPr>
                <a:t>2. Unstructured</a:t>
              </a:r>
            </a:p>
            <a:p>
              <a:pPr lvl="0" algn="ctr" defTabSz="466725">
                <a:spcBef>
                  <a:spcPct val="0"/>
                </a:spcBef>
                <a:spcAft>
                  <a:spcPct val="35000"/>
                </a:spcAft>
              </a:pPr>
              <a:r>
                <a:rPr lang="en-US" b="1" dirty="0">
                  <a:solidFill>
                    <a:srgbClr val="FFFF00"/>
                  </a:solidFill>
                  <a:latin typeface="Book Antiqua" pitchFamily="18" charset="0"/>
                </a:rPr>
                <a:t>Interviews</a:t>
              </a:r>
            </a:p>
          </p:txBody>
        </p:sp>
      </p:grpSp>
      <p:grpSp>
        <p:nvGrpSpPr>
          <p:cNvPr id="19" name="Group 18"/>
          <p:cNvGrpSpPr/>
          <p:nvPr/>
        </p:nvGrpSpPr>
        <p:grpSpPr>
          <a:xfrm>
            <a:off x="5331004" y="3505200"/>
            <a:ext cx="2971800" cy="1676400"/>
            <a:chOff x="2232587" y="796571"/>
            <a:chExt cx="1958392" cy="1721114"/>
          </a:xfrm>
          <a:noFill/>
        </p:grpSpPr>
        <p:sp>
          <p:nvSpPr>
            <p:cNvPr id="20" name="Rectangle 19"/>
            <p:cNvSpPr/>
            <p:nvPr/>
          </p:nvSpPr>
          <p:spPr>
            <a:xfrm>
              <a:off x="2232587" y="796571"/>
              <a:ext cx="1958392" cy="1721114"/>
            </a:xfrm>
            <a:prstGeom prst="rect">
              <a:avLst/>
            </a:prstGeom>
            <a:grpFill/>
          </p:spPr>
          <p:style>
            <a:lnRef idx="2">
              <a:schemeClr val="dk1"/>
            </a:lnRef>
            <a:fillRef idx="1">
              <a:schemeClr val="lt1"/>
            </a:fillRef>
            <a:effectRef idx="0">
              <a:schemeClr val="dk1"/>
            </a:effectRef>
            <a:fontRef idx="minor">
              <a:schemeClr val="dk1"/>
            </a:fontRef>
          </p:style>
        </p:sp>
        <p:sp>
          <p:nvSpPr>
            <p:cNvPr id="21" name="Rectangle 20"/>
            <p:cNvSpPr/>
            <p:nvPr/>
          </p:nvSpPr>
          <p:spPr>
            <a:xfrm>
              <a:off x="2232587" y="796571"/>
              <a:ext cx="1958392" cy="1721114"/>
            </a:xfrm>
            <a:prstGeom prst="rect">
              <a:avLst/>
            </a:prstGeom>
            <a:grpFill/>
          </p:spPr>
          <p:style>
            <a:lnRef idx="2">
              <a:schemeClr val="dk1"/>
            </a:lnRef>
            <a:fillRef idx="1">
              <a:schemeClr val="lt1"/>
            </a:fillRef>
            <a:effectRef idx="0">
              <a:schemeClr val="dk1"/>
            </a:effectRef>
            <a:fontRef idx="minor">
              <a:schemeClr val="dk1"/>
            </a:fontRef>
          </p:style>
          <p:txBody>
            <a:bodyPr spcFirstLastPara="0" vert="horz" wrap="square" lIns="96012" tIns="96012" rIns="128016" bIns="144018" numCol="1" spcCol="1270" anchor="t" anchorCtr="0">
              <a:noAutofit/>
            </a:bodyPr>
            <a:lstStyle/>
            <a:p>
              <a:pPr marL="171450" lvl="1" indent="-171450" algn="just" defTabSz="800100">
                <a:spcBef>
                  <a:spcPct val="0"/>
                </a:spcBef>
                <a:spcAft>
                  <a:spcPct val="15000"/>
                </a:spcAft>
              </a:pPr>
              <a:endParaRPr lang="en-US" sz="1600" dirty="0">
                <a:solidFill>
                  <a:srgbClr val="FFFF00"/>
                </a:solidFill>
                <a:latin typeface="Times New Roman" pitchFamily="18" charset="0"/>
                <a:cs typeface="Times New Roman" pitchFamily="18" charset="0"/>
              </a:endParaRPr>
            </a:p>
            <a:p>
              <a:pPr marL="171450" lvl="1" indent="-171450" algn="just" defTabSz="800100">
                <a:spcBef>
                  <a:spcPct val="0"/>
                </a:spcBef>
                <a:spcAft>
                  <a:spcPct val="15000"/>
                </a:spcAft>
                <a:buChar char="••"/>
              </a:pPr>
              <a:r>
                <a:rPr lang="en-US" sz="1600" dirty="0">
                  <a:solidFill>
                    <a:srgbClr val="FFFF00"/>
                  </a:solidFill>
                  <a:latin typeface="Book Antiqua" pitchFamily="18" charset="0"/>
                  <a:cs typeface="Times New Roman" pitchFamily="18" charset="0"/>
                </a:rPr>
                <a:t>This allows the interviewer to probe and pose different sets of questions to different applicants.</a:t>
              </a:r>
              <a:endParaRPr lang="en-US" sz="1600" kern="1200" dirty="0">
                <a:solidFill>
                  <a:srgbClr val="FFFF00"/>
                </a:solidFill>
                <a:latin typeface="Book Antiqua" pitchFamily="18" charset="0"/>
              </a:endParaRPr>
            </a:p>
          </p:txBody>
        </p:sp>
      </p:grpSp>
      <p:cxnSp>
        <p:nvCxnSpPr>
          <p:cNvPr id="22" name="Straight Connector 21"/>
          <p:cNvCxnSpPr/>
          <p:nvPr/>
        </p:nvCxnSpPr>
        <p:spPr>
          <a:xfrm rot="10800000">
            <a:off x="1216204" y="3124200"/>
            <a:ext cx="2133600" cy="1588"/>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a:off x="3197404" y="3275806"/>
            <a:ext cx="305594" cy="7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rot="5400000">
            <a:off x="1063010" y="3276600"/>
            <a:ext cx="305594" cy="7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5400000">
            <a:off x="2130604" y="2895600"/>
            <a:ext cx="305594" cy="7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rot="5400000">
            <a:off x="6474004" y="3199606"/>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6F1B66C0-3B5F-4E4C-A07C-3E0D36F7F348}"/>
              </a:ext>
            </a:extLst>
          </p:cNvPr>
          <p:cNvSpPr txBox="1"/>
          <p:nvPr/>
        </p:nvSpPr>
        <p:spPr>
          <a:xfrm>
            <a:off x="7848600" y="381000"/>
            <a:ext cx="454204" cy="369332"/>
          </a:xfrm>
          <a:prstGeom prst="rect">
            <a:avLst/>
          </a:prstGeom>
          <a:noFill/>
        </p:spPr>
        <p:txBody>
          <a:bodyPr wrap="square" rtlCol="0">
            <a:spAutoFit/>
          </a:bodyPr>
          <a:lstStyle/>
          <a:p>
            <a:r>
              <a:rPr lang="en-US" dirty="0"/>
              <a:t>46</a:t>
            </a:r>
            <a:endParaRPr lang="en-IN" dirty="0"/>
          </a:p>
        </p:txBody>
      </p:sp>
    </p:spTree>
    <p:extLst>
      <p:ext uri="{BB962C8B-B14F-4D97-AF65-F5344CB8AC3E}">
        <p14:creationId xmlns:p14="http://schemas.microsoft.com/office/powerpoint/2010/main" val="752133087"/>
      </p:ext>
    </p:extLst>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457200" y="1370032"/>
            <a:ext cx="8153400" cy="4592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457200" y="152400"/>
            <a:ext cx="7162800" cy="954107"/>
          </a:xfrm>
          <a:prstGeom prst="rect">
            <a:avLst/>
          </a:prstGeom>
          <a:noFill/>
        </p:spPr>
        <p:txBody>
          <a:bodyPr wrap="square" rtlCol="0">
            <a:spAutoFit/>
          </a:bodyPr>
          <a:lstStyle/>
          <a:p>
            <a:pPr algn="ctr"/>
            <a:r>
              <a:rPr lang="en-US" sz="2800" b="1" dirty="0">
                <a:latin typeface="Rockwell" pitchFamily="18" charset="0"/>
              </a:rPr>
              <a:t>CREATING STRUCTURED INTERVIEW QUESTIONS</a:t>
            </a:r>
            <a:endParaRPr lang="en-US" sz="1050" b="1" dirty="0">
              <a:latin typeface="Rockwell" pitchFamily="18" charset="0"/>
            </a:endParaRPr>
          </a:p>
        </p:txBody>
      </p:sp>
      <p:sp>
        <p:nvSpPr>
          <p:cNvPr id="4" name="TextBox 3">
            <a:extLst>
              <a:ext uri="{FF2B5EF4-FFF2-40B4-BE49-F238E27FC236}">
                <a16:creationId xmlns:a16="http://schemas.microsoft.com/office/drawing/2014/main" id="{24062943-02FF-4EB8-80D6-F73716EC26FE}"/>
              </a:ext>
            </a:extLst>
          </p:cNvPr>
          <p:cNvSpPr txBox="1"/>
          <p:nvPr/>
        </p:nvSpPr>
        <p:spPr>
          <a:xfrm>
            <a:off x="7924800" y="457200"/>
            <a:ext cx="533400" cy="369332"/>
          </a:xfrm>
          <a:prstGeom prst="rect">
            <a:avLst/>
          </a:prstGeom>
          <a:noFill/>
        </p:spPr>
        <p:txBody>
          <a:bodyPr wrap="square" rtlCol="0">
            <a:spAutoFit/>
          </a:bodyPr>
          <a:lstStyle/>
          <a:p>
            <a:r>
              <a:rPr lang="en-US" dirty="0"/>
              <a:t>47</a:t>
            </a:r>
            <a:endParaRPr lang="en-IN" dirty="0"/>
          </a:p>
        </p:txBody>
      </p:sp>
    </p:spTree>
    <p:extLst>
      <p:ext uri="{BB962C8B-B14F-4D97-AF65-F5344CB8AC3E}">
        <p14:creationId xmlns:p14="http://schemas.microsoft.com/office/powerpoint/2010/main" val="752133087"/>
      </p:ext>
    </p:extLst>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evel 2"/>
          <p:cNvSpPr/>
          <p:nvPr/>
        </p:nvSpPr>
        <p:spPr>
          <a:xfrm>
            <a:off x="2595349" y="228600"/>
            <a:ext cx="3352800" cy="990600"/>
          </a:xfrm>
          <a:prstGeom prst="bevel">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rgbClr val="FFFF00"/>
                </a:solidFill>
                <a:latin typeface="Rockwell" pitchFamily="18" charset="0"/>
              </a:rPr>
              <a:t>INTERVIEW QUESTION</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362200"/>
            <a:ext cx="8382000" cy="3629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143" y="1885950"/>
            <a:ext cx="8417257" cy="476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2133087"/>
      </p:ext>
    </p:extLst>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HUMAI~1.AZH\AppData\Local\Temp\Rar$DI07.013\Page 2 001.jpg"/>
          <p:cNvPicPr>
            <a:picLocks noGrp="1" noChangeAspect="1" noChangeArrowheads="1"/>
          </p:cNvPicPr>
          <p:nvPr>
            <p:ph idx="1"/>
          </p:nvPr>
        </p:nvPicPr>
        <p:blipFill>
          <a:blip r:embed="rId2" cstate="print"/>
          <a:srcRect/>
          <a:stretch>
            <a:fillRect/>
          </a:stretch>
        </p:blipFill>
        <p:spPr bwMode="auto">
          <a:xfrm>
            <a:off x="3581400" y="0"/>
            <a:ext cx="5257800" cy="6855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Frame 2"/>
          <p:cNvSpPr/>
          <p:nvPr/>
        </p:nvSpPr>
        <p:spPr>
          <a:xfrm>
            <a:off x="251345" y="2590800"/>
            <a:ext cx="3124200" cy="1371600"/>
          </a:xfrm>
          <a:prstGeom prst="frame">
            <a:avLst/>
          </a:prstGeom>
          <a:no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b="1" dirty="0">
                <a:solidFill>
                  <a:schemeClr val="tx1"/>
                </a:solidFill>
                <a:latin typeface="Rockwell" pitchFamily="18" charset="0"/>
              </a:rPr>
              <a:t>WATEEN TELECOM</a:t>
            </a:r>
          </a:p>
        </p:txBody>
      </p:sp>
      <p:sp>
        <p:nvSpPr>
          <p:cNvPr id="5" name="TextBox 4"/>
          <p:cNvSpPr txBox="1"/>
          <p:nvPr/>
        </p:nvSpPr>
        <p:spPr>
          <a:xfrm>
            <a:off x="251346" y="304800"/>
            <a:ext cx="2796654" cy="1200329"/>
          </a:xfrm>
          <a:prstGeom prst="rect">
            <a:avLst/>
          </a:prstGeom>
          <a:noFill/>
        </p:spPr>
        <p:txBody>
          <a:bodyPr wrap="square" rtlCol="0">
            <a:spAutoFit/>
          </a:bodyPr>
          <a:lstStyle/>
          <a:p>
            <a:pPr algn="ctr"/>
            <a:r>
              <a:rPr lang="en-US" sz="2400" b="1" u="sng" dirty="0">
                <a:latin typeface="Rockwell" pitchFamily="18" charset="0"/>
              </a:rPr>
              <a:t>INTERVIEW</a:t>
            </a:r>
            <a:r>
              <a:rPr lang="en-US" sz="2400" b="1" dirty="0">
                <a:latin typeface="Rockwell" pitchFamily="18" charset="0"/>
              </a:rPr>
              <a:t> </a:t>
            </a:r>
            <a:r>
              <a:rPr lang="en-US" sz="2400" b="1" u="sng" dirty="0">
                <a:latin typeface="Rockwell" pitchFamily="18" charset="0"/>
              </a:rPr>
              <a:t>EVALUATION</a:t>
            </a:r>
            <a:r>
              <a:rPr lang="en-US" sz="2400" b="1" dirty="0">
                <a:latin typeface="Rockwell" pitchFamily="18" charset="0"/>
              </a:rPr>
              <a:t> </a:t>
            </a:r>
            <a:r>
              <a:rPr lang="en-US" sz="2400" b="1" u="sng" dirty="0">
                <a:latin typeface="Rockwell" pitchFamily="18" charset="0"/>
              </a:rPr>
              <a:t>FORM</a:t>
            </a:r>
            <a:endParaRPr lang="en-US" sz="900" b="1" u="sng" dirty="0">
              <a:latin typeface="Rockwell" pitchFamily="18" charset="0"/>
            </a:endParaRPr>
          </a:p>
        </p:txBody>
      </p:sp>
    </p:spTree>
    <p:extLst>
      <p:ext uri="{BB962C8B-B14F-4D97-AF65-F5344CB8AC3E}">
        <p14:creationId xmlns:p14="http://schemas.microsoft.com/office/powerpoint/2010/main" val="752133087"/>
      </p:ext>
    </p:extLst>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ame 2"/>
          <p:cNvSpPr/>
          <p:nvPr/>
        </p:nvSpPr>
        <p:spPr>
          <a:xfrm>
            <a:off x="457200" y="1314734"/>
            <a:ext cx="7924800" cy="4114800"/>
          </a:xfrm>
          <a:prstGeom prst="frame">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a:solidFill>
                  <a:schemeClr val="tx1"/>
                </a:solidFill>
                <a:latin typeface="Book Antiqua" pitchFamily="18" charset="0"/>
              </a:rPr>
              <a:t>“If an HR person is trying to choose people for an organization, knowing their values are very important-if they are not consistent with the organization’s values they are not likely to stay very long.”</a:t>
            </a:r>
          </a:p>
          <a:p>
            <a:pPr algn="ctr"/>
            <a:r>
              <a:rPr lang="en-US" dirty="0">
                <a:solidFill>
                  <a:schemeClr val="tx1"/>
                </a:solidFill>
                <a:latin typeface="Book Antiqua" pitchFamily="18" charset="0"/>
              </a:rPr>
              <a:t>Professor, Roger Collins.</a:t>
            </a:r>
            <a:br>
              <a:rPr lang="en-US" sz="2400" dirty="0">
                <a:solidFill>
                  <a:schemeClr val="tx1"/>
                </a:solidFill>
                <a:latin typeface="Book Antiqua" pitchFamily="18" charset="0"/>
              </a:rPr>
            </a:br>
            <a:endParaRPr lang="en-US" dirty="0">
              <a:solidFill>
                <a:schemeClr val="tx1"/>
              </a:solidFill>
              <a:latin typeface="Book Antiqua" pitchFamily="18" charset="0"/>
            </a:endParaRPr>
          </a:p>
        </p:txBody>
      </p:sp>
      <p:sp>
        <p:nvSpPr>
          <p:cNvPr id="4" name="Rectangle 3"/>
          <p:cNvSpPr>
            <a:spLocks noChangeArrowheads="1"/>
          </p:cNvSpPr>
          <p:nvPr/>
        </p:nvSpPr>
        <p:spPr bwMode="auto">
          <a:xfrm>
            <a:off x="0" y="0"/>
            <a:ext cx="9144000" cy="1066800"/>
          </a:xfrm>
          <a:prstGeom prst="rect">
            <a:avLst/>
          </a:prstGeom>
          <a:noFill/>
          <a:ln w="9525">
            <a:noFill/>
            <a:miter lim="800000"/>
            <a:headEnd/>
            <a:tailEnd/>
          </a:ln>
        </p:spPr>
        <p:txBody>
          <a:bodyPr wrap="none" anchor="ctr"/>
          <a:lstStyle/>
          <a:p>
            <a:pPr algn="ctr"/>
            <a:r>
              <a:rPr lang="en-US" sz="3200" b="1" dirty="0">
                <a:latin typeface="Rockwell" pitchFamily="18" charset="0"/>
              </a:rPr>
              <a:t>THOUGHT FOR THE DAY</a:t>
            </a:r>
          </a:p>
        </p:txBody>
      </p:sp>
    </p:spTree>
    <p:extLst>
      <p:ext uri="{BB962C8B-B14F-4D97-AF65-F5344CB8AC3E}">
        <p14:creationId xmlns:p14="http://schemas.microsoft.com/office/powerpoint/2010/main" val="752133087"/>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0513"/>
            <a:ext cx="7467600" cy="1377287"/>
          </a:xfrm>
        </p:spPr>
        <p:txBody>
          <a:bodyPr>
            <a:noAutofit/>
          </a:bodyPr>
          <a:lstStyle/>
          <a:p>
            <a:pPr algn="ctr"/>
            <a:r>
              <a:rPr lang="en-US" sz="4400" b="1" dirty="0">
                <a:solidFill>
                  <a:srgbClr val="FFC000"/>
                </a:solidFill>
              </a:rPr>
              <a:t>Recruitment is a two way street </a:t>
            </a:r>
            <a:br>
              <a:rPr lang="en-US" sz="4400" b="1" dirty="0">
                <a:solidFill>
                  <a:schemeClr val="accent1">
                    <a:lumMod val="40000"/>
                    <a:lumOff val="60000"/>
                  </a:schemeClr>
                </a:solidFill>
              </a:rPr>
            </a:br>
            <a:endParaRPr lang="en-US" sz="4400" b="1" dirty="0">
              <a:solidFill>
                <a:schemeClr val="accent1">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1567035"/>
              </p:ext>
            </p:extLst>
          </p:nvPr>
        </p:nvGraphicFramePr>
        <p:xfrm>
          <a:off x="457200" y="1646237"/>
          <a:ext cx="83820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a:xfrm>
            <a:off x="7772400" y="228168"/>
            <a:ext cx="628813" cy="767687"/>
          </a:xfrm>
        </p:spPr>
        <p:txBody>
          <a:bodyPr/>
          <a:lstStyle/>
          <a:p>
            <a:fld id="{D4AD5FE1-D589-4977-93B2-4BDC34E37F73}" type="slidenum">
              <a:rPr lang="en-US" smtClean="0"/>
              <a:pPr/>
              <a:t>5</a:t>
            </a:fld>
            <a:endParaRPr lang="en-US" dirty="0"/>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2-b.examiner.com/sites/default/files/styles/image_content_width/hash/28/44/2844ac03191d5f350add95f1559f9284.jpg?itok=5EBq1Mwf"/>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752133087"/>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56703931"/>
              </p:ext>
            </p:extLst>
          </p:nvPr>
        </p:nvGraphicFramePr>
        <p:xfrm>
          <a:off x="0" y="602213"/>
          <a:ext cx="9144000" cy="5874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304801" y="0"/>
            <a:ext cx="8015511" cy="923330"/>
          </a:xfrm>
          <a:prstGeom prst="rect">
            <a:avLst/>
          </a:prstGeom>
          <a:noFill/>
        </p:spPr>
        <p:txBody>
          <a:bodyPr wrap="square" lIns="91440" tIns="45720" rIns="91440" bIns="45720">
            <a:spAutoFit/>
          </a:bodyPr>
          <a:lstStyle/>
          <a:p>
            <a:pPr algn="ctr"/>
            <a:r>
              <a:rPr lang="en-US" sz="5400" b="1" dirty="0"/>
              <a:t>A good recruitment policy</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Slide Number Placeholder 2"/>
          <p:cNvSpPr>
            <a:spLocks noGrp="1"/>
          </p:cNvSpPr>
          <p:nvPr>
            <p:ph type="sldNum" sz="quarter" idx="12"/>
          </p:nvPr>
        </p:nvSpPr>
        <p:spPr/>
        <p:txBody>
          <a:bodyPr/>
          <a:lstStyle/>
          <a:p>
            <a:fld id="{D4AD5FE1-D589-4977-93B2-4BDC34E37F73}"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7709"/>
            <a:ext cx="8229600" cy="1143000"/>
          </a:xfrm>
        </p:spPr>
        <p:txBody>
          <a:bodyPr/>
          <a:lstStyle/>
          <a:p>
            <a:r>
              <a:rPr lang="en-US" b="1" dirty="0"/>
              <a:t>RECRUITMENT PROCESS</a:t>
            </a:r>
          </a:p>
        </p:txBody>
      </p:sp>
      <p:sp>
        <p:nvSpPr>
          <p:cNvPr id="3" name="Slide Number Placeholder 2"/>
          <p:cNvSpPr>
            <a:spLocks noGrp="1"/>
          </p:cNvSpPr>
          <p:nvPr>
            <p:ph type="sldNum" sz="quarter" idx="12"/>
          </p:nvPr>
        </p:nvSpPr>
        <p:spPr/>
        <p:txBody>
          <a:bodyPr/>
          <a:lstStyle/>
          <a:p>
            <a:fld id="{D4AD5FE1-D589-4977-93B2-4BDC34E37F73}" type="slidenum">
              <a:rPr lang="en-US" smtClean="0"/>
              <a:pPr/>
              <a:t>7</a:t>
            </a:fld>
            <a:endParaRPr lang="en-US"/>
          </a:p>
        </p:txBody>
      </p:sp>
      <p:sp>
        <p:nvSpPr>
          <p:cNvPr id="17" name="Down Arrow 16"/>
          <p:cNvSpPr/>
          <p:nvPr/>
        </p:nvSpPr>
        <p:spPr>
          <a:xfrm>
            <a:off x="2095500" y="2230583"/>
            <a:ext cx="685800" cy="504734"/>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00" dirty="0"/>
          </a:p>
        </p:txBody>
      </p:sp>
      <p:sp>
        <p:nvSpPr>
          <p:cNvPr id="18" name="Down Arrow 17"/>
          <p:cNvSpPr/>
          <p:nvPr/>
        </p:nvSpPr>
        <p:spPr>
          <a:xfrm>
            <a:off x="2247900" y="5615033"/>
            <a:ext cx="381000" cy="252367"/>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00" dirty="0"/>
          </a:p>
        </p:txBody>
      </p:sp>
      <p:sp>
        <p:nvSpPr>
          <p:cNvPr id="19" name="Down Arrow 18"/>
          <p:cNvSpPr/>
          <p:nvPr/>
        </p:nvSpPr>
        <p:spPr>
          <a:xfrm>
            <a:off x="2247900" y="4776833"/>
            <a:ext cx="381000" cy="252367"/>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00" dirty="0"/>
          </a:p>
        </p:txBody>
      </p:sp>
      <p:sp>
        <p:nvSpPr>
          <p:cNvPr id="20" name="Down Arrow 19"/>
          <p:cNvSpPr/>
          <p:nvPr/>
        </p:nvSpPr>
        <p:spPr>
          <a:xfrm>
            <a:off x="2247900" y="4091033"/>
            <a:ext cx="381000" cy="252367"/>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00" dirty="0"/>
          </a:p>
        </p:txBody>
      </p:sp>
      <p:sp>
        <p:nvSpPr>
          <p:cNvPr id="21" name="Down Arrow 20"/>
          <p:cNvSpPr/>
          <p:nvPr/>
        </p:nvSpPr>
        <p:spPr>
          <a:xfrm>
            <a:off x="2247900" y="3221182"/>
            <a:ext cx="381000" cy="252367"/>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00" dirty="0"/>
          </a:p>
        </p:txBody>
      </p:sp>
      <p:sp>
        <p:nvSpPr>
          <p:cNvPr id="22" name="Frame 21"/>
          <p:cNvSpPr/>
          <p:nvPr/>
        </p:nvSpPr>
        <p:spPr>
          <a:xfrm>
            <a:off x="495300" y="1544783"/>
            <a:ext cx="3962400" cy="757102"/>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a:solidFill>
                  <a:schemeClr val="tx1"/>
                </a:solidFill>
                <a:latin typeface="Book Antiqua" pitchFamily="18" charset="0"/>
              </a:rPr>
              <a:t>ORGANIZATION</a:t>
            </a:r>
          </a:p>
        </p:txBody>
      </p:sp>
      <p:sp>
        <p:nvSpPr>
          <p:cNvPr id="23" name="Snip Diagonal Corner Rectangle 22"/>
          <p:cNvSpPr/>
          <p:nvPr/>
        </p:nvSpPr>
        <p:spPr>
          <a:xfrm>
            <a:off x="647700" y="3449783"/>
            <a:ext cx="3581400" cy="641250"/>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Book Antiqua" pitchFamily="18" charset="0"/>
              </a:rPr>
              <a:t>Generate candidate pool via internal or external recruitment methods</a:t>
            </a:r>
          </a:p>
        </p:txBody>
      </p:sp>
      <p:sp>
        <p:nvSpPr>
          <p:cNvPr id="24" name="Snip Diagonal Corner Rectangle 23"/>
          <p:cNvSpPr/>
          <p:nvPr/>
        </p:nvSpPr>
        <p:spPr>
          <a:xfrm>
            <a:off x="660838" y="2667898"/>
            <a:ext cx="3581400" cy="504734"/>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Book Antiqua" pitchFamily="18" charset="0"/>
              </a:rPr>
              <a:t>Vacant or New position occurs</a:t>
            </a:r>
          </a:p>
        </p:txBody>
      </p:sp>
      <p:sp>
        <p:nvSpPr>
          <p:cNvPr id="25" name="Snip Diagonal Corner Rectangle 24"/>
          <p:cNvSpPr/>
          <p:nvPr/>
        </p:nvSpPr>
        <p:spPr>
          <a:xfrm>
            <a:off x="647700" y="4295866"/>
            <a:ext cx="3581400" cy="504734"/>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Book Antiqua" pitchFamily="18" charset="0"/>
              </a:rPr>
              <a:t>Evaluate Candidates via Selection process</a:t>
            </a:r>
          </a:p>
        </p:txBody>
      </p:sp>
      <p:sp>
        <p:nvSpPr>
          <p:cNvPr id="26" name="Snip Diagonal Corner Rectangle 25"/>
          <p:cNvSpPr/>
          <p:nvPr/>
        </p:nvSpPr>
        <p:spPr>
          <a:xfrm>
            <a:off x="696310" y="5057866"/>
            <a:ext cx="3581400" cy="504734"/>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latin typeface="Book Antiqua" pitchFamily="18" charset="0"/>
              </a:rPr>
              <a:t>Impress Candidates</a:t>
            </a:r>
          </a:p>
        </p:txBody>
      </p:sp>
      <p:sp>
        <p:nvSpPr>
          <p:cNvPr id="27" name="Snip Diagonal Corner Rectangle 26"/>
          <p:cNvSpPr/>
          <p:nvPr/>
        </p:nvSpPr>
        <p:spPr>
          <a:xfrm>
            <a:off x="685800" y="5881733"/>
            <a:ext cx="3581400" cy="504734"/>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Book Antiqua" pitchFamily="18" charset="0"/>
              </a:rPr>
              <a:t>Make Offer</a:t>
            </a:r>
          </a:p>
        </p:txBody>
      </p:sp>
      <p:sp>
        <p:nvSpPr>
          <p:cNvPr id="28" name="Down Arrow 27"/>
          <p:cNvSpPr/>
          <p:nvPr/>
        </p:nvSpPr>
        <p:spPr>
          <a:xfrm>
            <a:off x="6858000" y="6019800"/>
            <a:ext cx="381000" cy="228600"/>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9" name="Down Arrow 28"/>
          <p:cNvSpPr/>
          <p:nvPr/>
        </p:nvSpPr>
        <p:spPr>
          <a:xfrm>
            <a:off x="6858000" y="5334000"/>
            <a:ext cx="381000" cy="228600"/>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0" name="Down Arrow 29"/>
          <p:cNvSpPr/>
          <p:nvPr/>
        </p:nvSpPr>
        <p:spPr>
          <a:xfrm>
            <a:off x="6858000" y="4648200"/>
            <a:ext cx="381000" cy="228600"/>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1" name="Down Arrow 30"/>
          <p:cNvSpPr/>
          <p:nvPr/>
        </p:nvSpPr>
        <p:spPr>
          <a:xfrm>
            <a:off x="6858000" y="3962400"/>
            <a:ext cx="381000" cy="228600"/>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2" name="Down Arrow 31"/>
          <p:cNvSpPr/>
          <p:nvPr/>
        </p:nvSpPr>
        <p:spPr>
          <a:xfrm>
            <a:off x="6858000" y="3276600"/>
            <a:ext cx="381000" cy="228600"/>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3" name="Down Arrow 32"/>
          <p:cNvSpPr/>
          <p:nvPr/>
        </p:nvSpPr>
        <p:spPr>
          <a:xfrm>
            <a:off x="6858000" y="2590800"/>
            <a:ext cx="381000" cy="228600"/>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4" name="Down Arrow 33"/>
          <p:cNvSpPr/>
          <p:nvPr/>
        </p:nvSpPr>
        <p:spPr>
          <a:xfrm>
            <a:off x="6705600" y="1600200"/>
            <a:ext cx="685800" cy="457200"/>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5" name="Frame 34"/>
          <p:cNvSpPr/>
          <p:nvPr/>
        </p:nvSpPr>
        <p:spPr>
          <a:xfrm>
            <a:off x="5105400" y="914400"/>
            <a:ext cx="3962400" cy="685800"/>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a:solidFill>
                  <a:schemeClr val="tx1"/>
                </a:solidFill>
                <a:latin typeface="Book Antiqua" pitchFamily="18" charset="0"/>
              </a:rPr>
              <a:t>CANDIDATE</a:t>
            </a:r>
          </a:p>
        </p:txBody>
      </p:sp>
      <p:sp>
        <p:nvSpPr>
          <p:cNvPr id="36" name="Snip Diagonal Corner Rectangle 35"/>
          <p:cNvSpPr/>
          <p:nvPr/>
        </p:nvSpPr>
        <p:spPr>
          <a:xfrm>
            <a:off x="5257800" y="2819400"/>
            <a:ext cx="3581400" cy="457200"/>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Book Antiqua" pitchFamily="18" charset="0"/>
              </a:rPr>
              <a:t>Acquire Employment Experience</a:t>
            </a:r>
          </a:p>
        </p:txBody>
      </p:sp>
      <p:sp>
        <p:nvSpPr>
          <p:cNvPr id="37" name="Snip Diagonal Corner Rectangle 36"/>
          <p:cNvSpPr/>
          <p:nvPr/>
        </p:nvSpPr>
        <p:spPr>
          <a:xfrm>
            <a:off x="5257800" y="2133600"/>
            <a:ext cx="3581400" cy="457200"/>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Book Antiqua" pitchFamily="18" charset="0"/>
              </a:rPr>
              <a:t>Receive Education and choose Occupation</a:t>
            </a:r>
          </a:p>
        </p:txBody>
      </p:sp>
      <p:sp>
        <p:nvSpPr>
          <p:cNvPr id="38" name="Snip Diagonal Corner Rectangle 37"/>
          <p:cNvSpPr/>
          <p:nvPr/>
        </p:nvSpPr>
        <p:spPr>
          <a:xfrm>
            <a:off x="5257800" y="3505200"/>
            <a:ext cx="3581400" cy="457200"/>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Book Antiqua" pitchFamily="18" charset="0"/>
              </a:rPr>
              <a:t>Look for Job Openings</a:t>
            </a:r>
          </a:p>
        </p:txBody>
      </p:sp>
      <p:sp>
        <p:nvSpPr>
          <p:cNvPr id="39" name="Snip Diagonal Corner Rectangle 38"/>
          <p:cNvSpPr/>
          <p:nvPr/>
        </p:nvSpPr>
        <p:spPr>
          <a:xfrm>
            <a:off x="5257800" y="4191000"/>
            <a:ext cx="3581400" cy="457200"/>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Book Antiqua" pitchFamily="18" charset="0"/>
              </a:rPr>
              <a:t>Apply for jobs</a:t>
            </a:r>
          </a:p>
        </p:txBody>
      </p:sp>
      <p:sp>
        <p:nvSpPr>
          <p:cNvPr id="40" name="Snip Diagonal Corner Rectangle 39"/>
          <p:cNvSpPr/>
          <p:nvPr/>
        </p:nvSpPr>
        <p:spPr>
          <a:xfrm>
            <a:off x="5257800" y="4876800"/>
            <a:ext cx="3581400" cy="457200"/>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Book Antiqua" pitchFamily="18" charset="0"/>
              </a:rPr>
              <a:t>Impress Company during Selection process</a:t>
            </a:r>
          </a:p>
        </p:txBody>
      </p:sp>
      <p:sp>
        <p:nvSpPr>
          <p:cNvPr id="41" name="Snip Diagonal Corner Rectangle 40"/>
          <p:cNvSpPr/>
          <p:nvPr/>
        </p:nvSpPr>
        <p:spPr>
          <a:xfrm>
            <a:off x="5257800" y="5562600"/>
            <a:ext cx="3581400" cy="457200"/>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Book Antiqua" pitchFamily="18" charset="0"/>
              </a:rPr>
              <a:t>Evaluate Jobs and Companies</a:t>
            </a:r>
          </a:p>
        </p:txBody>
      </p:sp>
      <p:sp>
        <p:nvSpPr>
          <p:cNvPr id="42" name="Snip Diagonal Corner Rectangle 41"/>
          <p:cNvSpPr/>
          <p:nvPr/>
        </p:nvSpPr>
        <p:spPr>
          <a:xfrm>
            <a:off x="5257800" y="6248400"/>
            <a:ext cx="3581400" cy="457200"/>
          </a:xfrm>
          <a:prstGeom prst="snip2Diag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Book Antiqua" pitchFamily="18" charset="0"/>
              </a:rPr>
              <a:t>Accept or Reject Job Offers</a:t>
            </a: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b="1" dirty="0"/>
              <a:t>Factors Governing Recruitment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37833764"/>
              </p:ext>
            </p:extLst>
          </p:nvPr>
        </p:nvGraphicFramePr>
        <p:xfrm>
          <a:off x="1524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D4AD5FE1-D589-4977-93B2-4BDC34E37F73}" type="slidenum">
              <a:rPr lang="en-US" smtClean="0"/>
              <a:pPr/>
              <a:t>8</a:t>
            </a:fld>
            <a:endParaRPr lang="en-US"/>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b="1" dirty="0"/>
              <a:t>STRATEGIC RECRUITING DECISIONS</a:t>
            </a:r>
          </a:p>
        </p:txBody>
      </p:sp>
      <p:sp>
        <p:nvSpPr>
          <p:cNvPr id="3" name="Content Placeholder 2"/>
          <p:cNvSpPr>
            <a:spLocks noGrp="1"/>
          </p:cNvSpPr>
          <p:nvPr>
            <p:ph idx="1"/>
          </p:nvPr>
        </p:nvSpPr>
        <p:spPr>
          <a:xfrm>
            <a:off x="457200" y="1295400"/>
            <a:ext cx="8229600" cy="5105400"/>
          </a:xfrm>
        </p:spPr>
        <p:txBody>
          <a:bodyPr>
            <a:noAutofit/>
          </a:bodyPr>
          <a:lstStyle/>
          <a:p>
            <a:pPr marL="0">
              <a:spcBef>
                <a:spcPts val="0"/>
              </a:spcBef>
              <a:buFont typeface="Wingdings" pitchFamily="2" charset="2"/>
              <a:buChar char="Ø"/>
            </a:pPr>
            <a:r>
              <a:rPr lang="en-US" b="1" dirty="0">
                <a:solidFill>
                  <a:srgbClr val="FFC000"/>
                </a:solidFill>
              </a:rPr>
              <a:t>HR PLANNING DECISIONS</a:t>
            </a:r>
          </a:p>
          <a:p>
            <a:pPr marL="0">
              <a:spcBef>
                <a:spcPts val="0"/>
              </a:spcBef>
              <a:buNone/>
            </a:pPr>
            <a:endParaRPr lang="en-US" sz="1400" dirty="0"/>
          </a:p>
          <a:p>
            <a:pPr marL="800114" lvl="2">
              <a:spcBef>
                <a:spcPts val="0"/>
              </a:spcBef>
              <a:buFont typeface="Courier New" pitchFamily="49" charset="0"/>
              <a:buChar char="o"/>
            </a:pPr>
            <a:r>
              <a:rPr lang="en-US" sz="2000" dirty="0"/>
              <a:t>How Many Employees Needed </a:t>
            </a:r>
          </a:p>
          <a:p>
            <a:pPr marL="800114" lvl="2">
              <a:spcBef>
                <a:spcPts val="0"/>
              </a:spcBef>
              <a:buFont typeface="Courier New" pitchFamily="49" charset="0"/>
              <a:buChar char="o"/>
            </a:pPr>
            <a:r>
              <a:rPr lang="en-US" sz="2000" dirty="0"/>
              <a:t>When Needed </a:t>
            </a:r>
          </a:p>
          <a:p>
            <a:pPr marL="800114" lvl="2">
              <a:spcBef>
                <a:spcPts val="0"/>
              </a:spcBef>
              <a:buFont typeface="Courier New" pitchFamily="49" charset="0"/>
              <a:buChar char="o"/>
            </a:pPr>
            <a:r>
              <a:rPr lang="en-US" sz="2000" dirty="0"/>
              <a:t>KSAs Needed</a:t>
            </a:r>
          </a:p>
          <a:p>
            <a:pPr marL="800114" lvl="2">
              <a:spcBef>
                <a:spcPts val="0"/>
              </a:spcBef>
              <a:buFont typeface="Courier New" pitchFamily="49" charset="0"/>
              <a:buChar char="o"/>
            </a:pPr>
            <a:r>
              <a:rPr lang="en-US" sz="2000" dirty="0"/>
              <a:t>Special Qualifications</a:t>
            </a:r>
          </a:p>
          <a:p>
            <a:pPr marL="0">
              <a:spcBef>
                <a:spcPts val="0"/>
              </a:spcBef>
              <a:buNone/>
            </a:pPr>
            <a:endParaRPr lang="en-US" dirty="0"/>
          </a:p>
          <a:p>
            <a:pPr marL="0">
              <a:spcBef>
                <a:spcPts val="0"/>
              </a:spcBef>
              <a:buFont typeface="Wingdings" pitchFamily="2" charset="2"/>
              <a:buChar char="Ø"/>
            </a:pPr>
            <a:r>
              <a:rPr lang="en-US" b="1" dirty="0">
                <a:solidFill>
                  <a:srgbClr val="FFC000"/>
                </a:solidFill>
              </a:rPr>
              <a:t>STRATEGIC RECRUITING DECISIONS</a:t>
            </a:r>
          </a:p>
          <a:p>
            <a:pPr marL="0" indent="0">
              <a:spcBef>
                <a:spcPts val="0"/>
              </a:spcBef>
              <a:buNone/>
            </a:pPr>
            <a:endParaRPr lang="en-US" sz="1400" dirty="0"/>
          </a:p>
          <a:p>
            <a:pPr marL="800114" lvl="2">
              <a:spcBef>
                <a:spcPts val="0"/>
              </a:spcBef>
              <a:buFont typeface="Courier New" pitchFamily="49" charset="0"/>
              <a:buChar char="o"/>
            </a:pPr>
            <a:r>
              <a:rPr lang="en-US" sz="2000" dirty="0"/>
              <a:t>Where to Recruit: Internal/External </a:t>
            </a:r>
          </a:p>
          <a:p>
            <a:pPr marL="800114" lvl="2">
              <a:spcBef>
                <a:spcPts val="0"/>
              </a:spcBef>
              <a:buFont typeface="Courier New" pitchFamily="49" charset="0"/>
              <a:buChar char="o"/>
            </a:pPr>
            <a:r>
              <a:rPr lang="en-US" sz="2000" dirty="0"/>
              <a:t>Who to Recruit: Flexible Staffing Options </a:t>
            </a:r>
          </a:p>
          <a:p>
            <a:pPr marL="800114" lvl="2">
              <a:spcBef>
                <a:spcPts val="0"/>
              </a:spcBef>
              <a:buFont typeface="Courier New" pitchFamily="49" charset="0"/>
              <a:buChar char="o"/>
            </a:pPr>
            <a:r>
              <a:rPr lang="en-US" sz="2000" dirty="0"/>
              <a:t>Nature of Job Requirements</a:t>
            </a:r>
          </a:p>
          <a:p>
            <a:pPr marL="0">
              <a:spcBef>
                <a:spcPts val="0"/>
              </a:spcBef>
              <a:buFont typeface="Courier New" pitchFamily="49" charset="0"/>
              <a:buChar char="o"/>
            </a:pPr>
            <a:endParaRPr lang="en-US" dirty="0"/>
          </a:p>
          <a:p>
            <a:pPr marL="0">
              <a:spcBef>
                <a:spcPts val="0"/>
              </a:spcBef>
              <a:buFont typeface="Wingdings" pitchFamily="2" charset="2"/>
              <a:buChar char="Ø"/>
            </a:pPr>
            <a:r>
              <a:rPr lang="en-US" b="1" dirty="0">
                <a:solidFill>
                  <a:srgbClr val="FFC000"/>
                </a:solidFill>
              </a:rPr>
              <a:t>DECISIONS ON RECRUITING SOURCES/METHODS</a:t>
            </a:r>
          </a:p>
          <a:p>
            <a:pPr marL="0" indent="0">
              <a:spcBef>
                <a:spcPts val="0"/>
              </a:spcBef>
              <a:buNone/>
            </a:pPr>
            <a:endParaRPr lang="en-US" sz="1100" b="1" dirty="0">
              <a:solidFill>
                <a:srgbClr val="FFC000"/>
              </a:solidFill>
            </a:endParaRPr>
          </a:p>
          <a:p>
            <a:pPr marL="800114" lvl="2">
              <a:spcBef>
                <a:spcPts val="0"/>
              </a:spcBef>
              <a:buFont typeface="Courier New" pitchFamily="49" charset="0"/>
              <a:buChar char="o"/>
            </a:pPr>
            <a:r>
              <a:rPr lang="en-US" sz="2000" dirty="0"/>
              <a:t>Advertising Choices</a:t>
            </a:r>
          </a:p>
          <a:p>
            <a:pPr marL="800114" lvl="2">
              <a:spcBef>
                <a:spcPts val="0"/>
              </a:spcBef>
              <a:buFont typeface="Courier New" pitchFamily="49" charset="0"/>
              <a:buChar char="o"/>
            </a:pPr>
            <a:r>
              <a:rPr lang="en-US" sz="2000" dirty="0"/>
              <a:t>Recruiting Activities</a:t>
            </a:r>
          </a:p>
        </p:txBody>
      </p:sp>
      <p:sp>
        <p:nvSpPr>
          <p:cNvPr id="4" name="Slide Number Placeholder 3"/>
          <p:cNvSpPr>
            <a:spLocks noGrp="1"/>
          </p:cNvSpPr>
          <p:nvPr>
            <p:ph type="sldNum" sz="quarter" idx="12"/>
          </p:nvPr>
        </p:nvSpPr>
        <p:spPr/>
        <p:txBody>
          <a:bodyPr/>
          <a:lstStyle/>
          <a:p>
            <a:fld id="{D4AD5FE1-D589-4977-93B2-4BDC34E37F73}" type="slidenum">
              <a:rPr lang="en-US" smtClean="0"/>
              <a:pPr/>
              <a:t>9</a:t>
            </a:fld>
            <a:endParaRPr lang="en-US"/>
          </a:p>
        </p:txBody>
      </p:sp>
    </p:spTree>
  </p:cSld>
  <p:clrMapOvr>
    <a:masterClrMapping/>
  </p:clrMapOvr>
  <p:transition>
    <p:fade thruBlk="1"/>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8032</TotalTime>
  <Words>3280</Words>
  <Application>Microsoft Office PowerPoint</Application>
  <PresentationFormat>On-screen Show (4:3)</PresentationFormat>
  <Paragraphs>354</Paragraphs>
  <Slides>50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Book Antiqua</vt:lpstr>
      <vt:lpstr>Calibri</vt:lpstr>
      <vt:lpstr>Century Gothic</vt:lpstr>
      <vt:lpstr>Courier New</vt:lpstr>
      <vt:lpstr>Rockwell</vt:lpstr>
      <vt:lpstr>Times New Roman</vt:lpstr>
      <vt:lpstr>Wingdings</vt:lpstr>
      <vt:lpstr>Wingdings 3</vt:lpstr>
      <vt:lpstr>Ion</vt:lpstr>
      <vt:lpstr>PowerPoint Presentation</vt:lpstr>
      <vt:lpstr>WHAT IS RECRUITMENT?</vt:lpstr>
      <vt:lpstr>RECRUITMENT</vt:lpstr>
      <vt:lpstr>RECRUITMENT GOALS</vt:lpstr>
      <vt:lpstr>Recruitment is a two way street  </vt:lpstr>
      <vt:lpstr>PowerPoint Presentation</vt:lpstr>
      <vt:lpstr>RECRUITMENT PROCESS</vt:lpstr>
      <vt:lpstr>Factors Governing Recruitment</vt:lpstr>
      <vt:lpstr>STRATEGIC RECRUITING DECISIONS</vt:lpstr>
      <vt:lpstr>STRATEGIC RECRUITMENT  DECISIONS</vt:lpstr>
      <vt:lpstr>STRATEGIC RECRUITING DECISIONS </vt:lpstr>
      <vt:lpstr>SOURCES OF RECRUITMENT</vt:lpstr>
      <vt:lpstr>PowerPoint Presentation</vt:lpstr>
      <vt:lpstr>PowerPoint Presentation</vt:lpstr>
      <vt:lpstr>PowerPoint Presentation</vt:lpstr>
      <vt:lpstr>PowerPoint Presentation</vt:lpstr>
      <vt:lpstr>PowerPoint Presentation</vt:lpstr>
      <vt:lpstr>INTERNET RECRUITING METHODS</vt:lpstr>
      <vt:lpstr>PowerPoint Presentation</vt:lpstr>
      <vt:lpstr>OUTSOURCING</vt:lpstr>
      <vt:lpstr>Advantages of Outsourcing </vt:lpstr>
      <vt:lpstr>IMPORTANCE OF RECRUITMENT</vt:lpstr>
      <vt:lpstr>CONSTRAINTS ON RECRUITMENT</vt:lpstr>
      <vt:lpstr>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Roli</dc:creator>
  <cp:lastModifiedBy>Vijay Pratap Singh</cp:lastModifiedBy>
  <cp:revision>216</cp:revision>
  <dcterms:created xsi:type="dcterms:W3CDTF">2016-02-08T16:05:07Z</dcterms:created>
  <dcterms:modified xsi:type="dcterms:W3CDTF">2021-09-02T10:37:42Z</dcterms:modified>
</cp:coreProperties>
</file>